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9"/>
  </p:notesMasterIdLst>
  <p:sldIdLst>
    <p:sldId id="256" r:id="rId2"/>
    <p:sldId id="333" r:id="rId3"/>
    <p:sldId id="425" r:id="rId4"/>
    <p:sldId id="453" r:id="rId5"/>
    <p:sldId id="377" r:id="rId6"/>
    <p:sldId id="395" r:id="rId7"/>
    <p:sldId id="392" r:id="rId8"/>
    <p:sldId id="426" r:id="rId9"/>
    <p:sldId id="339" r:id="rId10"/>
    <p:sldId id="427" r:id="rId11"/>
    <p:sldId id="428" r:id="rId12"/>
    <p:sldId id="429" r:id="rId13"/>
    <p:sldId id="430" r:id="rId14"/>
    <p:sldId id="431" r:id="rId15"/>
    <p:sldId id="433" r:id="rId16"/>
    <p:sldId id="434" r:id="rId17"/>
    <p:sldId id="432" r:id="rId18"/>
    <p:sldId id="435" r:id="rId19"/>
    <p:sldId id="436" r:id="rId20"/>
    <p:sldId id="437" r:id="rId21"/>
    <p:sldId id="439" r:id="rId22"/>
    <p:sldId id="441" r:id="rId23"/>
    <p:sldId id="423" r:id="rId24"/>
    <p:sldId id="440" r:id="rId25"/>
    <p:sldId id="442" r:id="rId26"/>
    <p:sldId id="443" r:id="rId27"/>
    <p:sldId id="444" r:id="rId28"/>
    <p:sldId id="445" r:id="rId29"/>
    <p:sldId id="446" r:id="rId30"/>
    <p:sldId id="448" r:id="rId31"/>
    <p:sldId id="447" r:id="rId32"/>
    <p:sldId id="449" r:id="rId33"/>
    <p:sldId id="451" r:id="rId34"/>
    <p:sldId id="450" r:id="rId35"/>
    <p:sldId id="452" r:id="rId36"/>
    <p:sldId id="454" r:id="rId37"/>
    <p:sldId id="338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38FD"/>
    <a:srgbClr val="3333FD"/>
    <a:srgbClr val="0000CC"/>
    <a:srgbClr val="CC1704"/>
    <a:srgbClr val="000099"/>
    <a:srgbClr val="003399"/>
    <a:srgbClr val="6732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5619" autoAdjust="0"/>
  </p:normalViewPr>
  <p:slideViewPr>
    <p:cSldViewPr snapToGrid="0">
      <p:cViewPr varScale="1">
        <p:scale>
          <a:sx n="97" d="100"/>
          <a:sy n="97" d="100"/>
        </p:scale>
        <p:origin x="20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4CD06-CDB8-463C-82C0-327730F8ACA7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96392-4F4E-4DC5-B4DA-6DF644E23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9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35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266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624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5211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08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156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07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4959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4487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7428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336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82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408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946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5563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6321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1815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0913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8090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2342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252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6735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8214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209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0193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336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5279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223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042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37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473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51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9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034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934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585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69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76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76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76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5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99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21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20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14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64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8D91E-FFF0-45B5-AFE0-22E101FDFDBC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574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6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32.png"/><Relationship Id="rId10" Type="http://schemas.openxmlformats.org/officeDocument/2006/relationships/image" Target="../media/image20.gif"/><Relationship Id="rId4" Type="http://schemas.openxmlformats.org/officeDocument/2006/relationships/image" Target="../media/image31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6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32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21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32.png"/><Relationship Id="rId10" Type="http://schemas.openxmlformats.org/officeDocument/2006/relationships/image" Target="../media/image37.gif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13" Type="http://schemas.openxmlformats.org/officeDocument/2006/relationships/image" Target="../media/image80.png"/><Relationship Id="rId18" Type="http://schemas.openxmlformats.org/officeDocument/2006/relationships/image" Target="../media/image13.png"/><Relationship Id="rId3" Type="http://schemas.openxmlformats.org/officeDocument/2006/relationships/notesSlide" Target="../notesSlides/notesSlide15.xml"/><Relationship Id="rId21" Type="http://schemas.openxmlformats.org/officeDocument/2006/relationships/image" Target="../media/image510.pn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40.wmf"/><Relationship Id="rId17" Type="http://schemas.openxmlformats.org/officeDocument/2006/relationships/image" Target="../media/image12.png"/><Relationship Id="rId25" Type="http://schemas.openxmlformats.org/officeDocument/2006/relationships/image" Target="../media/image38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0.png"/><Relationship Id="rId20" Type="http://schemas.openxmlformats.org/officeDocument/2006/relationships/image" Target="../media/image15.png"/><Relationship Id="rId1" Type="http://schemas.openxmlformats.org/officeDocument/2006/relationships/vmlDrawing" Target="../drawings/vmlDrawing3.vml"/><Relationship Id="rId6" Type="http://schemas.openxmlformats.org/officeDocument/2006/relationships/image" Target="../media/image4.wmf"/><Relationship Id="rId11" Type="http://schemas.openxmlformats.org/officeDocument/2006/relationships/oleObject" Target="../embeddings/oleObject2.bin"/><Relationship Id="rId24" Type="http://schemas.openxmlformats.org/officeDocument/2006/relationships/image" Target="../media/image43.png"/><Relationship Id="rId5" Type="http://schemas.openxmlformats.org/officeDocument/2006/relationships/oleObject" Target="../embeddings/oleObject1.bin"/><Relationship Id="rId15" Type="http://schemas.openxmlformats.org/officeDocument/2006/relationships/image" Target="../media/image10.png"/><Relationship Id="rId23" Type="http://schemas.openxmlformats.org/officeDocument/2006/relationships/image" Target="../media/image7.png"/><Relationship Id="rId19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90.png"/><Relationship Id="rId2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6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42.gif"/><Relationship Id="rId5" Type="http://schemas.openxmlformats.org/officeDocument/2006/relationships/image" Target="../media/image49.png"/><Relationship Id="rId10" Type="http://schemas.openxmlformats.org/officeDocument/2006/relationships/image" Target="../media/image42.png"/><Relationship Id="rId4" Type="http://schemas.openxmlformats.org/officeDocument/2006/relationships/image" Target="../media/image48.png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6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45.gif"/><Relationship Id="rId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48.png"/><Relationship Id="rId9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9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58.png"/><Relationship Id="rId9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13" Type="http://schemas.openxmlformats.org/officeDocument/2006/relationships/image" Target="../media/image80.png"/><Relationship Id="rId18" Type="http://schemas.openxmlformats.org/officeDocument/2006/relationships/image" Target="../media/image13.png"/><Relationship Id="rId26" Type="http://schemas.openxmlformats.org/officeDocument/2006/relationships/image" Target="../media/image210.png"/><Relationship Id="rId3" Type="http://schemas.openxmlformats.org/officeDocument/2006/relationships/notesSlide" Target="../notesSlides/notesSlide33.xml"/><Relationship Id="rId21" Type="http://schemas.openxmlformats.org/officeDocument/2006/relationships/image" Target="../media/image160.pn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40.wmf"/><Relationship Id="rId17" Type="http://schemas.openxmlformats.org/officeDocument/2006/relationships/image" Target="../media/image12.png"/><Relationship Id="rId25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0.png"/><Relationship Id="rId20" Type="http://schemas.openxmlformats.org/officeDocument/2006/relationships/image" Target="../media/image15.png"/><Relationship Id="rId1" Type="http://schemas.openxmlformats.org/officeDocument/2006/relationships/vmlDrawing" Target="../drawings/vmlDrawing4.vml"/><Relationship Id="rId6" Type="http://schemas.openxmlformats.org/officeDocument/2006/relationships/image" Target="../media/image4.wmf"/><Relationship Id="rId11" Type="http://schemas.openxmlformats.org/officeDocument/2006/relationships/oleObject" Target="../embeddings/oleObject2.bin"/><Relationship Id="rId24" Type="http://schemas.openxmlformats.org/officeDocument/2006/relationships/image" Target="../media/image190.png"/><Relationship Id="rId5" Type="http://schemas.openxmlformats.org/officeDocument/2006/relationships/oleObject" Target="../embeddings/oleObject1.bin"/><Relationship Id="rId15" Type="http://schemas.openxmlformats.org/officeDocument/2006/relationships/image" Target="../media/image10.png"/><Relationship Id="rId23" Type="http://schemas.openxmlformats.org/officeDocument/2006/relationships/image" Target="../media/image18.png"/><Relationship Id="rId19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90.png"/><Relationship Id="rId22" Type="http://schemas.openxmlformats.org/officeDocument/2006/relationships/image" Target="../media/image170.png"/><Relationship Id="rId27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7.png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84.png"/><Relationship Id="rId4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13" Type="http://schemas.openxmlformats.org/officeDocument/2006/relationships/image" Target="../media/image80.png"/><Relationship Id="rId18" Type="http://schemas.openxmlformats.org/officeDocument/2006/relationships/image" Target="../media/image13.png"/><Relationship Id="rId3" Type="http://schemas.openxmlformats.org/officeDocument/2006/relationships/notesSlide" Target="../notesSlides/notesSlide5.xml"/><Relationship Id="rId21" Type="http://schemas.openxmlformats.org/officeDocument/2006/relationships/image" Target="../media/image510.pn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40.wmf"/><Relationship Id="rId17" Type="http://schemas.openxmlformats.org/officeDocument/2006/relationships/image" Target="../media/image12.png"/><Relationship Id="rId25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0.png"/><Relationship Id="rId20" Type="http://schemas.openxmlformats.org/officeDocument/2006/relationships/image" Target="../media/image15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11" Type="http://schemas.openxmlformats.org/officeDocument/2006/relationships/oleObject" Target="../embeddings/oleObject2.bin"/><Relationship Id="rId24" Type="http://schemas.openxmlformats.org/officeDocument/2006/relationships/image" Target="../media/image8.png"/><Relationship Id="rId5" Type="http://schemas.openxmlformats.org/officeDocument/2006/relationships/oleObject" Target="../embeddings/oleObject1.bin"/><Relationship Id="rId15" Type="http://schemas.openxmlformats.org/officeDocument/2006/relationships/image" Target="../media/image10.png"/><Relationship Id="rId23" Type="http://schemas.openxmlformats.org/officeDocument/2006/relationships/image" Target="../media/image7.png"/><Relationship Id="rId19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90.png"/><Relationship Id="rId2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13" Type="http://schemas.openxmlformats.org/officeDocument/2006/relationships/image" Target="../media/image80.png"/><Relationship Id="rId18" Type="http://schemas.openxmlformats.org/officeDocument/2006/relationships/image" Target="../media/image13.png"/><Relationship Id="rId26" Type="http://schemas.openxmlformats.org/officeDocument/2006/relationships/image" Target="../media/image210.png"/><Relationship Id="rId3" Type="http://schemas.openxmlformats.org/officeDocument/2006/relationships/notesSlide" Target="../notesSlides/notesSlide7.xml"/><Relationship Id="rId21" Type="http://schemas.openxmlformats.org/officeDocument/2006/relationships/image" Target="../media/image160.pn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40.wmf"/><Relationship Id="rId17" Type="http://schemas.openxmlformats.org/officeDocument/2006/relationships/image" Target="../media/image12.png"/><Relationship Id="rId25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0.png"/><Relationship Id="rId20" Type="http://schemas.openxmlformats.org/officeDocument/2006/relationships/image" Target="../media/image15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wmf"/><Relationship Id="rId11" Type="http://schemas.openxmlformats.org/officeDocument/2006/relationships/oleObject" Target="../embeddings/oleObject2.bin"/><Relationship Id="rId24" Type="http://schemas.openxmlformats.org/officeDocument/2006/relationships/image" Target="../media/image190.png"/><Relationship Id="rId5" Type="http://schemas.openxmlformats.org/officeDocument/2006/relationships/oleObject" Target="../embeddings/oleObject1.bin"/><Relationship Id="rId15" Type="http://schemas.openxmlformats.org/officeDocument/2006/relationships/image" Target="../media/image10.png"/><Relationship Id="rId23" Type="http://schemas.openxmlformats.org/officeDocument/2006/relationships/image" Target="../media/image18.png"/><Relationship Id="rId19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90.png"/><Relationship Id="rId22" Type="http://schemas.openxmlformats.org/officeDocument/2006/relationships/image" Target="../media/image170.png"/><Relationship Id="rId27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452A146-20B8-4FD8-A214-319B3897D56E}"/>
              </a:ext>
            </a:extLst>
          </p:cNvPr>
          <p:cNvSpPr txBox="1"/>
          <p:nvPr/>
        </p:nvSpPr>
        <p:spPr>
          <a:xfrm>
            <a:off x="375658" y="246221"/>
            <a:ext cx="83926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Scientific Machine Learning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82D0D78-D0B9-403E-B5AC-66E83F5AC8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207" y="155558"/>
            <a:ext cx="973866" cy="7045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72604B1-DFD6-4A0E-BA4B-23A06DBE53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5" r="82409"/>
          <a:stretch/>
        </p:blipFill>
        <p:spPr>
          <a:xfrm>
            <a:off x="992586" y="37675"/>
            <a:ext cx="893400" cy="94031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B7CEB32-1021-4218-A4D5-F1083BF5322E}"/>
              </a:ext>
            </a:extLst>
          </p:cNvPr>
          <p:cNvSpPr txBox="1"/>
          <p:nvPr/>
        </p:nvSpPr>
        <p:spPr>
          <a:xfrm>
            <a:off x="629265" y="1784198"/>
            <a:ext cx="7816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3: Regression (Part II) 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56BF80A-5EF6-4539-ACB8-DA297CF81EAA}"/>
              </a:ext>
            </a:extLst>
          </p:cNvPr>
          <p:cNvSpPr txBox="1"/>
          <p:nvPr/>
        </p:nvSpPr>
        <p:spPr>
          <a:xfrm>
            <a:off x="629265" y="3137509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孟旭辉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6126DFE-D15F-47B5-9240-27C4587C9024}"/>
              </a:ext>
            </a:extLst>
          </p:cNvPr>
          <p:cNvSpPr txBox="1"/>
          <p:nvPr/>
        </p:nvSpPr>
        <p:spPr>
          <a:xfrm>
            <a:off x="629265" y="3648390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数学与统计学院数学与应用学科交叉创新研究院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9D2569-83C5-47AE-B0C1-B755D485CBD5}"/>
              </a:ext>
            </a:extLst>
          </p:cNvPr>
          <p:cNvSpPr txBox="1"/>
          <p:nvPr/>
        </p:nvSpPr>
        <p:spPr>
          <a:xfrm>
            <a:off x="629265" y="4213821"/>
            <a:ext cx="7885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办公室：欣苑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栋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111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室</a:t>
            </a:r>
            <a:endParaRPr lang="en-US" altLang="zh-CN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endParaRPr lang="en-US" altLang="zh-CN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Email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xuhui_meng@hust.edu.cn</a:t>
            </a:r>
          </a:p>
        </p:txBody>
      </p:sp>
    </p:spTree>
    <p:extLst>
      <p:ext uri="{BB962C8B-B14F-4D97-AF65-F5344CB8AC3E}">
        <p14:creationId xmlns:p14="http://schemas.microsoft.com/office/powerpoint/2010/main" val="60508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59"/>
    </mc:Choice>
    <mc:Fallback xmlns="">
      <p:transition spd="slow" advTm="1265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Gradient descent: </a:t>
            </a:r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Local minima</a:t>
            </a:r>
            <a:endParaRPr lang="en-US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AD57498-0A96-4DCB-96B6-BCBD5D8902A6}"/>
                  </a:ext>
                </a:extLst>
              </p:cNvPr>
              <p:cNvSpPr txBox="1"/>
              <p:nvPr/>
            </p:nvSpPr>
            <p:spPr>
              <a:xfrm>
                <a:off x="383458" y="1278194"/>
                <a:ext cx="8082116" cy="1499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𝑙𝑜𝑠𝑠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−5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altLang="zh-CN" b="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Local minima: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≈−1.42</m:t>
                    </m:r>
                  </m:oMath>
                </a14:m>
                <a:endParaRPr lang="en-US" altLang="zh-CN" b="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Global minima: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1.7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AD57498-0A96-4DCB-96B6-BCBD5D890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58" y="1278194"/>
                <a:ext cx="8082116" cy="1499898"/>
              </a:xfrm>
              <a:prstGeom prst="rect">
                <a:avLst/>
              </a:prstGeom>
              <a:blipFill>
                <a:blip r:embed="rId3"/>
                <a:stretch>
                  <a:fillRect l="-528" t="-1220" b="-44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734316AD-22B6-4860-B408-CA03771E9E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1" y="2958035"/>
            <a:ext cx="3436987" cy="2749590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5B0FD32-ADB7-4F67-BAA1-C012C6379734}"/>
              </a:ext>
            </a:extLst>
          </p:cNvPr>
          <p:cNvCxnSpPr>
            <a:cxnSpLocks/>
          </p:cNvCxnSpPr>
          <p:nvPr/>
        </p:nvCxnSpPr>
        <p:spPr>
          <a:xfrm>
            <a:off x="3844413" y="3736258"/>
            <a:ext cx="0" cy="1710813"/>
          </a:xfrm>
          <a:prstGeom prst="line">
            <a:avLst/>
          </a:prstGeom>
          <a:ln w="158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EDD1E34-4768-40DA-A81A-6A5204C221E0}"/>
              </a:ext>
            </a:extLst>
          </p:cNvPr>
          <p:cNvCxnSpPr>
            <a:cxnSpLocks/>
          </p:cNvCxnSpPr>
          <p:nvPr/>
        </p:nvCxnSpPr>
        <p:spPr>
          <a:xfrm>
            <a:off x="5334000" y="3767475"/>
            <a:ext cx="0" cy="1710813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723A24F-D5D8-43CB-8D42-9870C661631A}"/>
                  </a:ext>
                </a:extLst>
              </p:cNvPr>
              <p:cNvSpPr/>
              <p:nvPr/>
            </p:nvSpPr>
            <p:spPr>
              <a:xfrm>
                <a:off x="3627719" y="5579806"/>
                <a:ext cx="4333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723A24F-D5D8-43CB-8D42-9870C66163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719" y="5579806"/>
                <a:ext cx="43338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A6CFF806-B77C-45A0-8630-876C522B0486}"/>
                  </a:ext>
                </a:extLst>
              </p:cNvPr>
              <p:cNvSpPr/>
              <p:nvPr/>
            </p:nvSpPr>
            <p:spPr>
              <a:xfrm>
                <a:off x="5117306" y="5579806"/>
                <a:ext cx="471924" cy="391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A6CFF806-B77C-45A0-8630-876C522B04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306" y="5579806"/>
                <a:ext cx="471924" cy="391902"/>
              </a:xfrm>
              <a:prstGeom prst="rect">
                <a:avLst/>
              </a:prstGeom>
              <a:blipFill>
                <a:blip r:embed="rId6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858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Gradient descent: </a:t>
            </a:r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Local minima</a:t>
            </a:r>
            <a:endParaRPr lang="en-US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AD57498-0A96-4DCB-96B6-BCBD5D8902A6}"/>
                  </a:ext>
                </a:extLst>
              </p:cNvPr>
              <p:cNvSpPr txBox="1"/>
              <p:nvPr/>
            </p:nvSpPr>
            <p:spPr>
              <a:xfrm>
                <a:off x="373626" y="1112908"/>
                <a:ext cx="8082116" cy="1499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𝑙𝑜𝑠𝑠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−5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altLang="zh-CN" b="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Local minima: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≈−1.42</m:t>
                    </m:r>
                  </m:oMath>
                </a14:m>
                <a:endParaRPr lang="en-US" altLang="zh-CN" b="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Global minima: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1.7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AD57498-0A96-4DCB-96B6-BCBD5D890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26" y="1112908"/>
                <a:ext cx="8082116" cy="1499898"/>
              </a:xfrm>
              <a:prstGeom prst="rect">
                <a:avLst/>
              </a:prstGeom>
              <a:blipFill>
                <a:blip r:embed="rId3"/>
                <a:stretch>
                  <a:fillRect l="-452" t="-1220" b="-44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B4E665BA-EA1E-4527-94BC-BC1E5822E7AE}"/>
              </a:ext>
            </a:extLst>
          </p:cNvPr>
          <p:cNvGrpSpPr/>
          <p:nvPr/>
        </p:nvGrpSpPr>
        <p:grpSpPr>
          <a:xfrm>
            <a:off x="1135013" y="2772342"/>
            <a:ext cx="3436987" cy="3013673"/>
            <a:chOff x="2609851" y="2958035"/>
            <a:chExt cx="3436987" cy="301367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34316AD-22B6-4860-B408-CA03771E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9851" y="2958035"/>
              <a:ext cx="3436987" cy="2749590"/>
            </a:xfrm>
            <a:prstGeom prst="rect">
              <a:avLst/>
            </a:prstGeom>
          </p:spPr>
        </p:pic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5B0FD32-ADB7-4F67-BAA1-C012C6379734}"/>
                </a:ext>
              </a:extLst>
            </p:cNvPr>
            <p:cNvCxnSpPr>
              <a:cxnSpLocks/>
            </p:cNvCxnSpPr>
            <p:nvPr/>
          </p:nvCxnSpPr>
          <p:spPr>
            <a:xfrm>
              <a:off x="3844413" y="3736258"/>
              <a:ext cx="0" cy="1710813"/>
            </a:xfrm>
            <a:prstGeom prst="line">
              <a:avLst/>
            </a:prstGeom>
            <a:ln w="158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6EDD1E34-4768-40DA-A81A-6A5204C221E0}"/>
                </a:ext>
              </a:extLst>
            </p:cNvPr>
            <p:cNvCxnSpPr>
              <a:cxnSpLocks/>
            </p:cNvCxnSpPr>
            <p:nvPr/>
          </p:nvCxnSpPr>
          <p:spPr>
            <a:xfrm>
              <a:off x="5334000" y="3767475"/>
              <a:ext cx="0" cy="1710813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B723A24F-D5D8-43CB-8D42-9870C661631A}"/>
                    </a:ext>
                  </a:extLst>
                </p:cNvPr>
                <p:cNvSpPr/>
                <p:nvPr/>
              </p:nvSpPr>
              <p:spPr>
                <a:xfrm>
                  <a:off x="3627719" y="5579806"/>
                  <a:ext cx="50116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B723A24F-D5D8-43CB-8D42-9870C66163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7719" y="5579806"/>
                  <a:ext cx="501163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A6CFF806-B77C-45A0-8630-876C522B0486}"/>
                    </a:ext>
                  </a:extLst>
                </p:cNvPr>
                <p:cNvSpPr/>
                <p:nvPr/>
              </p:nvSpPr>
              <p:spPr>
                <a:xfrm>
                  <a:off x="5117306" y="5579806"/>
                  <a:ext cx="520784" cy="3919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A6CFF806-B77C-45A0-8630-876C522B04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7306" y="5579806"/>
                  <a:ext cx="520784" cy="391902"/>
                </a:xfrm>
                <a:prstGeom prst="rect">
                  <a:avLst/>
                </a:prstGeom>
                <a:blipFill>
                  <a:blip r:embed="rId6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8F7E3401-3C4F-4E32-B23C-0490DEBDEB97}"/>
                </a:ext>
              </a:extLst>
            </p:cNvPr>
            <p:cNvCxnSpPr/>
            <p:nvPr/>
          </p:nvCxnSpPr>
          <p:spPr>
            <a:xfrm>
              <a:off x="3185652" y="3429000"/>
              <a:ext cx="0" cy="2520138"/>
            </a:xfrm>
            <a:prstGeom prst="line">
              <a:avLst/>
            </a:prstGeom>
            <a:ln w="1587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3F61DA2-5619-4C0B-ABCB-238BBA7E905B}"/>
                  </a:ext>
                </a:extLst>
              </p:cNvPr>
              <p:cNvSpPr/>
              <p:nvPr/>
            </p:nvSpPr>
            <p:spPr>
              <a:xfrm>
                <a:off x="5147801" y="4221305"/>
                <a:ext cx="21248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=−3, </m:t>
                      </m:r>
                      <m:r>
                        <a:rPr lang="en-US" altLang="zh-CN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3F61DA2-5619-4C0B-ABCB-238BBA7E90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801" y="4221305"/>
                <a:ext cx="212487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B2095D6-D9AC-46AE-BDFF-A38C3C58D4F0}"/>
                  </a:ext>
                </a:extLst>
              </p:cNvPr>
              <p:cNvSpPr/>
              <p:nvPr/>
            </p:nvSpPr>
            <p:spPr>
              <a:xfrm>
                <a:off x="4916745" y="3611901"/>
                <a:ext cx="243819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altLang="zh-CN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B2095D6-D9AC-46AE-BDFF-A38C3C58D4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745" y="3611901"/>
                <a:ext cx="243819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885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4E665BA-EA1E-4527-94BC-BC1E5822E7AE}"/>
              </a:ext>
            </a:extLst>
          </p:cNvPr>
          <p:cNvGrpSpPr/>
          <p:nvPr/>
        </p:nvGrpSpPr>
        <p:grpSpPr>
          <a:xfrm>
            <a:off x="3421626" y="668239"/>
            <a:ext cx="3436987" cy="3013673"/>
            <a:chOff x="2609851" y="2958035"/>
            <a:chExt cx="3436987" cy="301367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34316AD-22B6-4860-B408-CA03771E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9851" y="2958035"/>
              <a:ext cx="3436987" cy="2749590"/>
            </a:xfrm>
            <a:prstGeom prst="rect">
              <a:avLst/>
            </a:prstGeom>
          </p:spPr>
        </p:pic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5B0FD32-ADB7-4F67-BAA1-C012C6379734}"/>
                </a:ext>
              </a:extLst>
            </p:cNvPr>
            <p:cNvCxnSpPr>
              <a:cxnSpLocks/>
            </p:cNvCxnSpPr>
            <p:nvPr/>
          </p:nvCxnSpPr>
          <p:spPr>
            <a:xfrm>
              <a:off x="3844413" y="3736258"/>
              <a:ext cx="0" cy="1710813"/>
            </a:xfrm>
            <a:prstGeom prst="line">
              <a:avLst/>
            </a:prstGeom>
            <a:ln w="158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6EDD1E34-4768-40DA-A81A-6A5204C221E0}"/>
                </a:ext>
              </a:extLst>
            </p:cNvPr>
            <p:cNvCxnSpPr>
              <a:cxnSpLocks/>
            </p:cNvCxnSpPr>
            <p:nvPr/>
          </p:nvCxnSpPr>
          <p:spPr>
            <a:xfrm>
              <a:off x="5334000" y="3767475"/>
              <a:ext cx="0" cy="1710813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B723A24F-D5D8-43CB-8D42-9870C661631A}"/>
                    </a:ext>
                  </a:extLst>
                </p:cNvPr>
                <p:cNvSpPr/>
                <p:nvPr/>
              </p:nvSpPr>
              <p:spPr>
                <a:xfrm>
                  <a:off x="3627719" y="5579806"/>
                  <a:ext cx="50116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B723A24F-D5D8-43CB-8D42-9870C66163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7719" y="5579806"/>
                  <a:ext cx="501163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A6CFF806-B77C-45A0-8630-876C522B0486}"/>
                    </a:ext>
                  </a:extLst>
                </p:cNvPr>
                <p:cNvSpPr/>
                <p:nvPr/>
              </p:nvSpPr>
              <p:spPr>
                <a:xfrm>
                  <a:off x="5117306" y="5579806"/>
                  <a:ext cx="520784" cy="3919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A6CFF806-B77C-45A0-8630-876C522B04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7306" y="5579806"/>
                  <a:ext cx="520784" cy="391902"/>
                </a:xfrm>
                <a:prstGeom prst="rect">
                  <a:avLst/>
                </a:prstGeom>
                <a:blipFill>
                  <a:blip r:embed="rId5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8F7E3401-3C4F-4E32-B23C-0490DEBDEB97}"/>
                </a:ext>
              </a:extLst>
            </p:cNvPr>
            <p:cNvCxnSpPr/>
            <p:nvPr/>
          </p:nvCxnSpPr>
          <p:spPr>
            <a:xfrm>
              <a:off x="3185652" y="3429000"/>
              <a:ext cx="0" cy="2520138"/>
            </a:xfrm>
            <a:prstGeom prst="line">
              <a:avLst/>
            </a:prstGeom>
            <a:ln w="1587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Gradient descent: </a:t>
            </a:r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Local minima</a:t>
            </a:r>
            <a:endParaRPr lang="en-US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AD57498-0A96-4DCB-96B6-BCBD5D8902A6}"/>
                  </a:ext>
                </a:extLst>
              </p:cNvPr>
              <p:cNvSpPr txBox="1"/>
              <p:nvPr/>
            </p:nvSpPr>
            <p:spPr>
              <a:xfrm>
                <a:off x="373626" y="1112908"/>
                <a:ext cx="8082116" cy="1499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𝑙𝑜𝑠𝑠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−5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altLang="zh-CN" b="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Local minima: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≈−1.42</m:t>
                    </m:r>
                  </m:oMath>
                </a14:m>
                <a:endParaRPr lang="en-US" altLang="zh-CN" b="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Global minima: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1.7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AD57498-0A96-4DCB-96B6-BCBD5D890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26" y="1112908"/>
                <a:ext cx="8082116" cy="1499898"/>
              </a:xfrm>
              <a:prstGeom prst="rect">
                <a:avLst/>
              </a:prstGeom>
              <a:blipFill>
                <a:blip r:embed="rId6"/>
                <a:stretch>
                  <a:fillRect l="-452" t="-1220" b="-44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3F61DA2-5619-4C0B-ABCB-238BBA7E905B}"/>
                  </a:ext>
                </a:extLst>
              </p:cNvPr>
              <p:cNvSpPr/>
              <p:nvPr/>
            </p:nvSpPr>
            <p:spPr>
              <a:xfrm>
                <a:off x="7075658" y="2461319"/>
                <a:ext cx="21248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=−3, </m:t>
                      </m:r>
                      <m:r>
                        <a:rPr lang="en-US" altLang="zh-CN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3F61DA2-5619-4C0B-ABCB-238BBA7E90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658" y="2461319"/>
                <a:ext cx="212487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B2095D6-D9AC-46AE-BDFF-A38C3C58D4F0}"/>
                  </a:ext>
                </a:extLst>
              </p:cNvPr>
              <p:cNvSpPr/>
              <p:nvPr/>
            </p:nvSpPr>
            <p:spPr>
              <a:xfrm>
                <a:off x="6858613" y="1858368"/>
                <a:ext cx="243819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altLang="zh-CN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B2095D6-D9AC-46AE-BDFF-A38C3C58D4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613" y="1858368"/>
                <a:ext cx="243819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15E6635C-52C9-4352-8951-5E39BB30DA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132" y="3865696"/>
            <a:ext cx="3300322" cy="264025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734359F-1EFE-402F-A12A-936AF268AB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46" y="3864850"/>
            <a:ext cx="3300323" cy="264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24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4E665BA-EA1E-4527-94BC-BC1E5822E7AE}"/>
              </a:ext>
            </a:extLst>
          </p:cNvPr>
          <p:cNvGrpSpPr/>
          <p:nvPr/>
        </p:nvGrpSpPr>
        <p:grpSpPr>
          <a:xfrm>
            <a:off x="3421626" y="668239"/>
            <a:ext cx="3436987" cy="3013673"/>
            <a:chOff x="2609851" y="2958035"/>
            <a:chExt cx="3436987" cy="301367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34316AD-22B6-4860-B408-CA03771E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9851" y="2958035"/>
              <a:ext cx="3436987" cy="2749590"/>
            </a:xfrm>
            <a:prstGeom prst="rect">
              <a:avLst/>
            </a:prstGeom>
          </p:spPr>
        </p:pic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5B0FD32-ADB7-4F67-BAA1-C012C6379734}"/>
                </a:ext>
              </a:extLst>
            </p:cNvPr>
            <p:cNvCxnSpPr>
              <a:cxnSpLocks/>
            </p:cNvCxnSpPr>
            <p:nvPr/>
          </p:nvCxnSpPr>
          <p:spPr>
            <a:xfrm>
              <a:off x="3844413" y="3736258"/>
              <a:ext cx="0" cy="1710813"/>
            </a:xfrm>
            <a:prstGeom prst="line">
              <a:avLst/>
            </a:prstGeom>
            <a:ln w="158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6EDD1E34-4768-40DA-A81A-6A5204C221E0}"/>
                </a:ext>
              </a:extLst>
            </p:cNvPr>
            <p:cNvCxnSpPr>
              <a:cxnSpLocks/>
            </p:cNvCxnSpPr>
            <p:nvPr/>
          </p:nvCxnSpPr>
          <p:spPr>
            <a:xfrm>
              <a:off x="5334000" y="3767475"/>
              <a:ext cx="0" cy="1710813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B723A24F-D5D8-43CB-8D42-9870C661631A}"/>
                    </a:ext>
                  </a:extLst>
                </p:cNvPr>
                <p:cNvSpPr/>
                <p:nvPr/>
              </p:nvSpPr>
              <p:spPr>
                <a:xfrm>
                  <a:off x="3627719" y="5579806"/>
                  <a:ext cx="50116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B723A24F-D5D8-43CB-8D42-9870C66163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7719" y="5579806"/>
                  <a:ext cx="501163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A6CFF806-B77C-45A0-8630-876C522B0486}"/>
                    </a:ext>
                  </a:extLst>
                </p:cNvPr>
                <p:cNvSpPr/>
                <p:nvPr/>
              </p:nvSpPr>
              <p:spPr>
                <a:xfrm>
                  <a:off x="5117306" y="5579806"/>
                  <a:ext cx="520784" cy="3919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A6CFF806-B77C-45A0-8630-876C522B04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7306" y="5579806"/>
                  <a:ext cx="520784" cy="391902"/>
                </a:xfrm>
                <a:prstGeom prst="rect">
                  <a:avLst/>
                </a:prstGeom>
                <a:blipFill>
                  <a:blip r:embed="rId5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8F7E3401-3C4F-4E32-B23C-0490DEBDEB97}"/>
                </a:ext>
              </a:extLst>
            </p:cNvPr>
            <p:cNvCxnSpPr/>
            <p:nvPr/>
          </p:nvCxnSpPr>
          <p:spPr>
            <a:xfrm>
              <a:off x="4493342" y="3429000"/>
              <a:ext cx="0" cy="2520138"/>
            </a:xfrm>
            <a:prstGeom prst="line">
              <a:avLst/>
            </a:prstGeom>
            <a:ln w="1587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Gradient descent: </a:t>
            </a:r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Local minima</a:t>
            </a:r>
            <a:endParaRPr lang="en-US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AD57498-0A96-4DCB-96B6-BCBD5D8902A6}"/>
                  </a:ext>
                </a:extLst>
              </p:cNvPr>
              <p:cNvSpPr txBox="1"/>
              <p:nvPr/>
            </p:nvSpPr>
            <p:spPr>
              <a:xfrm>
                <a:off x="373626" y="1112908"/>
                <a:ext cx="8082116" cy="1499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𝑙𝑜𝑠𝑠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−5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altLang="zh-CN" b="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Local minima: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≈−1.42</m:t>
                    </m:r>
                  </m:oMath>
                </a14:m>
                <a:endParaRPr lang="en-US" altLang="zh-CN" b="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Global minima: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1.7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AD57498-0A96-4DCB-96B6-BCBD5D890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26" y="1112908"/>
                <a:ext cx="8082116" cy="1499898"/>
              </a:xfrm>
              <a:prstGeom prst="rect">
                <a:avLst/>
              </a:prstGeom>
              <a:blipFill>
                <a:blip r:embed="rId6"/>
                <a:stretch>
                  <a:fillRect l="-452" t="-1220" b="-44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3F61DA2-5619-4C0B-ABCB-238BBA7E905B}"/>
                  </a:ext>
                </a:extLst>
              </p:cNvPr>
              <p:cNvSpPr/>
              <p:nvPr/>
            </p:nvSpPr>
            <p:spPr>
              <a:xfrm>
                <a:off x="7075658" y="2461319"/>
                <a:ext cx="19250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altLang="zh-CN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3F61DA2-5619-4C0B-ABCB-238BBA7E90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658" y="2461319"/>
                <a:ext cx="192501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B2095D6-D9AC-46AE-BDFF-A38C3C58D4F0}"/>
                  </a:ext>
                </a:extLst>
              </p:cNvPr>
              <p:cNvSpPr/>
              <p:nvPr/>
            </p:nvSpPr>
            <p:spPr>
              <a:xfrm>
                <a:off x="6858613" y="1858368"/>
                <a:ext cx="243819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altLang="zh-CN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B2095D6-D9AC-46AE-BDFF-A38C3C58D4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613" y="1858368"/>
                <a:ext cx="243819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1472B963-3981-41C7-9FBF-4790816C6B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21" y="3902582"/>
            <a:ext cx="3403473" cy="27236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87CBC02-0A9E-4AA6-B7E8-54027F7ED7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342" y="3902582"/>
            <a:ext cx="3404564" cy="272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4E665BA-EA1E-4527-94BC-BC1E5822E7AE}"/>
              </a:ext>
            </a:extLst>
          </p:cNvPr>
          <p:cNvGrpSpPr/>
          <p:nvPr/>
        </p:nvGrpSpPr>
        <p:grpSpPr>
          <a:xfrm>
            <a:off x="3421626" y="668239"/>
            <a:ext cx="3436987" cy="3013673"/>
            <a:chOff x="2609851" y="2958035"/>
            <a:chExt cx="3436987" cy="301367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34316AD-22B6-4860-B408-CA03771E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9851" y="2958035"/>
              <a:ext cx="3436987" cy="2749590"/>
            </a:xfrm>
            <a:prstGeom prst="rect">
              <a:avLst/>
            </a:prstGeom>
          </p:spPr>
        </p:pic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5B0FD32-ADB7-4F67-BAA1-C012C6379734}"/>
                </a:ext>
              </a:extLst>
            </p:cNvPr>
            <p:cNvCxnSpPr>
              <a:cxnSpLocks/>
            </p:cNvCxnSpPr>
            <p:nvPr/>
          </p:nvCxnSpPr>
          <p:spPr>
            <a:xfrm>
              <a:off x="3844413" y="3736258"/>
              <a:ext cx="0" cy="1710813"/>
            </a:xfrm>
            <a:prstGeom prst="line">
              <a:avLst/>
            </a:prstGeom>
            <a:ln w="158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6EDD1E34-4768-40DA-A81A-6A5204C221E0}"/>
                </a:ext>
              </a:extLst>
            </p:cNvPr>
            <p:cNvCxnSpPr>
              <a:cxnSpLocks/>
            </p:cNvCxnSpPr>
            <p:nvPr/>
          </p:nvCxnSpPr>
          <p:spPr>
            <a:xfrm>
              <a:off x="5334000" y="3767475"/>
              <a:ext cx="0" cy="1710813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B723A24F-D5D8-43CB-8D42-9870C661631A}"/>
                    </a:ext>
                  </a:extLst>
                </p:cNvPr>
                <p:cNvSpPr/>
                <p:nvPr/>
              </p:nvSpPr>
              <p:spPr>
                <a:xfrm>
                  <a:off x="3627719" y="5579806"/>
                  <a:ext cx="50116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B723A24F-D5D8-43CB-8D42-9870C66163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7719" y="5579806"/>
                  <a:ext cx="501163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A6CFF806-B77C-45A0-8630-876C522B0486}"/>
                    </a:ext>
                  </a:extLst>
                </p:cNvPr>
                <p:cNvSpPr/>
                <p:nvPr/>
              </p:nvSpPr>
              <p:spPr>
                <a:xfrm>
                  <a:off x="5117306" y="5579806"/>
                  <a:ext cx="520784" cy="3919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A6CFF806-B77C-45A0-8630-876C522B04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7306" y="5579806"/>
                  <a:ext cx="520784" cy="391902"/>
                </a:xfrm>
                <a:prstGeom prst="rect">
                  <a:avLst/>
                </a:prstGeom>
                <a:blipFill>
                  <a:blip r:embed="rId5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8F7E3401-3C4F-4E32-B23C-0490DEBDEB97}"/>
                </a:ext>
              </a:extLst>
            </p:cNvPr>
            <p:cNvCxnSpPr/>
            <p:nvPr/>
          </p:nvCxnSpPr>
          <p:spPr>
            <a:xfrm>
              <a:off x="5751871" y="3362812"/>
              <a:ext cx="0" cy="2520138"/>
            </a:xfrm>
            <a:prstGeom prst="line">
              <a:avLst/>
            </a:prstGeom>
            <a:ln w="1587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Gradient descent: </a:t>
            </a:r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Local minima</a:t>
            </a:r>
            <a:endParaRPr lang="en-US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AD57498-0A96-4DCB-96B6-BCBD5D8902A6}"/>
                  </a:ext>
                </a:extLst>
              </p:cNvPr>
              <p:cNvSpPr txBox="1"/>
              <p:nvPr/>
            </p:nvSpPr>
            <p:spPr>
              <a:xfrm>
                <a:off x="373626" y="1112908"/>
                <a:ext cx="8082116" cy="1499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𝑙𝑜𝑠𝑠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−5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altLang="zh-CN" b="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Local minima: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≈−1.42</m:t>
                    </m:r>
                  </m:oMath>
                </a14:m>
                <a:endParaRPr lang="en-US" altLang="zh-CN" b="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Global minima: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1.7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AD57498-0A96-4DCB-96B6-BCBD5D890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26" y="1112908"/>
                <a:ext cx="8082116" cy="1499898"/>
              </a:xfrm>
              <a:prstGeom prst="rect">
                <a:avLst/>
              </a:prstGeom>
              <a:blipFill>
                <a:blip r:embed="rId6"/>
                <a:stretch>
                  <a:fillRect l="-452" t="-1220" b="-44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3F61DA2-5619-4C0B-ABCB-238BBA7E905B}"/>
                  </a:ext>
                </a:extLst>
              </p:cNvPr>
              <p:cNvSpPr/>
              <p:nvPr/>
            </p:nvSpPr>
            <p:spPr>
              <a:xfrm>
                <a:off x="7075658" y="2461319"/>
                <a:ext cx="19250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=3, </m:t>
                      </m:r>
                      <m:r>
                        <a:rPr lang="en-US" altLang="zh-CN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3F61DA2-5619-4C0B-ABCB-238BBA7E90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658" y="2461319"/>
                <a:ext cx="192501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B2095D6-D9AC-46AE-BDFF-A38C3C58D4F0}"/>
                  </a:ext>
                </a:extLst>
              </p:cNvPr>
              <p:cNvSpPr/>
              <p:nvPr/>
            </p:nvSpPr>
            <p:spPr>
              <a:xfrm>
                <a:off x="6858613" y="1858368"/>
                <a:ext cx="243819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altLang="zh-CN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B2095D6-D9AC-46AE-BDFF-A38C3C58D4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613" y="1858368"/>
                <a:ext cx="243819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BD59EC4A-5D34-459E-B87C-742E36974D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924" y="3949924"/>
            <a:ext cx="3321702" cy="265736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779C3FC-9A16-4F56-9BD1-C7C936A398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90" y="3916612"/>
            <a:ext cx="3321702" cy="265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80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Deep Neural Networks (DNNs)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2AB21C2-4511-473C-A2F3-BDD1BD2E90D4}"/>
              </a:ext>
            </a:extLst>
          </p:cNvPr>
          <p:cNvGrpSpPr/>
          <p:nvPr/>
        </p:nvGrpSpPr>
        <p:grpSpPr>
          <a:xfrm>
            <a:off x="236322" y="951223"/>
            <a:ext cx="5116231" cy="2717346"/>
            <a:chOff x="506801" y="843508"/>
            <a:chExt cx="5116231" cy="2717346"/>
          </a:xfrm>
        </p:grpSpPr>
        <p:grpSp>
          <p:nvGrpSpPr>
            <p:cNvPr id="4" name="组合 3"/>
            <p:cNvGrpSpPr/>
            <p:nvPr/>
          </p:nvGrpSpPr>
          <p:grpSpPr>
            <a:xfrm>
              <a:off x="506801" y="1046480"/>
              <a:ext cx="4725599" cy="2514374"/>
              <a:chOff x="334081" y="1249680"/>
              <a:chExt cx="4725599" cy="2514374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334081" y="1249680"/>
                <a:ext cx="4725599" cy="2514374"/>
                <a:chOff x="2014680" y="794893"/>
                <a:chExt cx="5143358" cy="2938641"/>
              </a:xfrm>
            </p:grpSpPr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99296" y="794893"/>
                  <a:ext cx="4493189" cy="2938641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7" name="对象 6"/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2014680" y="1882775"/>
                    <a:ext cx="312882" cy="34417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6238" name="Equation" r:id="rId5" imgW="126720" imgH="139680" progId="Equation.DSMT4">
                            <p:embed/>
                          </p:oleObj>
                        </mc:Choice>
                        <mc:Fallback>
                          <p:oleObj name="Equation" r:id="rId5" imgW="126720" imgH="139680" progId="Equation.DSMT4">
                            <p:embed/>
                            <p:pic>
                              <p:nvPicPr>
                                <p:cNvPr id="7" name="对象 6"/>
                                <p:cNvPicPr/>
                                <p:nvPr/>
                              </p:nvPicPr>
                              <p:blipFill>
                                <a:blip r:embed="rId6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2014680" y="1882775"/>
                                  <a:ext cx="312882" cy="34417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7" name="对象 6"/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550979354"/>
                        </p:ext>
                      </p:extLst>
                    </p:nvPr>
                  </p:nvGraphicFramePr>
                  <p:xfrm>
                    <a:off x="2014680" y="1882775"/>
                    <a:ext cx="312882" cy="34417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144" name="Equation" r:id="rId7" imgW="126720" imgH="139680" progId="Equation.DSMT4">
                            <p:embed/>
                          </p:oleObj>
                        </mc:Choice>
                        <mc:Fallback>
                          <p:oleObj name="Equation" r:id="rId7" imgW="126720" imgH="139680" progId="Equation.DSMT4">
                            <p:embed/>
                            <p:pic>
                              <p:nvPicPr>
                                <p:cNvPr id="13" name="对象 12"/>
                                <p:cNvPicPr/>
                                <p:nvPr/>
                              </p:nvPicPr>
                              <p:blipFill>
                                <a:blip r:embed="rId8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2014680" y="1882775"/>
                                  <a:ext cx="312882" cy="34417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9" name="对象 8"/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6813550" y="1852613"/>
                    <a:ext cx="344488" cy="40640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6239" name="Equation" r:id="rId9" imgW="139680" imgH="164880" progId="Equation.DSMT4">
                            <p:embed/>
                          </p:oleObj>
                        </mc:Choice>
                        <mc:Fallback>
                          <p:oleObj name="Equation" r:id="rId9" imgW="139680" imgH="164880" progId="Equation.DSMT4">
                            <p:embed/>
                            <p:pic>
                              <p:nvPicPr>
                                <p:cNvPr id="9" name="对象 8"/>
                                <p:cNvPicPr/>
                                <p:nvPr/>
                              </p:nvPicPr>
                              <p:blipFill>
                                <a:blip r:embed="rId8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6813550" y="1852613"/>
                                  <a:ext cx="344488" cy="40640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9" name="对象 8"/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2195750796"/>
                        </p:ext>
                      </p:extLst>
                    </p:nvPr>
                  </p:nvGraphicFramePr>
                  <p:xfrm>
                    <a:off x="6813550" y="1852613"/>
                    <a:ext cx="344488" cy="40640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145" name="Equation" r:id="rId11" imgW="139680" imgH="164880" progId="Equation.DSMT4">
                            <p:embed/>
                          </p:oleObj>
                        </mc:Choice>
                        <mc:Fallback>
                          <p:oleObj name="Equation" r:id="rId11" imgW="139680" imgH="164880" progId="Equation.DSMT4">
                            <p:embed/>
                            <p:pic>
                              <p:nvPicPr>
                                <p:cNvPr id="14" name="对象 13"/>
                                <p:cNvPicPr/>
                                <p:nvPr/>
                              </p:nvPicPr>
                              <p:blipFill>
                                <a:blip r:embed="rId12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6813550" y="1852613"/>
                                  <a:ext cx="344488" cy="40640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文本框 2"/>
                  <p:cNvSpPr txBox="1"/>
                  <p:nvPr/>
                </p:nvSpPr>
                <p:spPr>
                  <a:xfrm>
                    <a:off x="1778000" y="1249680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" name="文本框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8000" y="1249680"/>
                    <a:ext cx="772160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文本框 9"/>
                  <p:cNvSpPr txBox="1"/>
                  <p:nvPr/>
                </p:nvSpPr>
                <p:spPr>
                  <a:xfrm>
                    <a:off x="1778000" y="1846319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" name="文本框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8000" y="1846319"/>
                    <a:ext cx="772160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文本框 10"/>
                  <p:cNvSpPr txBox="1"/>
                  <p:nvPr/>
                </p:nvSpPr>
                <p:spPr>
                  <a:xfrm>
                    <a:off x="1757680" y="2435854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" name="文本框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57680" y="2435854"/>
                    <a:ext cx="772160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文本框 11"/>
                  <p:cNvSpPr txBox="1"/>
                  <p:nvPr/>
                </p:nvSpPr>
                <p:spPr>
                  <a:xfrm>
                    <a:off x="1778000" y="3025389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文本框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8000" y="3025389"/>
                    <a:ext cx="772160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文本框 12"/>
                  <p:cNvSpPr txBox="1"/>
                  <p:nvPr/>
                </p:nvSpPr>
                <p:spPr>
                  <a:xfrm>
                    <a:off x="2909183" y="1283652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文本框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9183" y="1283652"/>
                    <a:ext cx="772160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本框 13"/>
                  <p:cNvSpPr txBox="1"/>
                  <p:nvPr/>
                </p:nvSpPr>
                <p:spPr>
                  <a:xfrm>
                    <a:off x="2909183" y="1837945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文本框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9183" y="1837945"/>
                    <a:ext cx="772160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文本框 14"/>
                  <p:cNvSpPr txBox="1"/>
                  <p:nvPr/>
                </p:nvSpPr>
                <p:spPr>
                  <a:xfrm>
                    <a:off x="2909183" y="2435854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文本框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9183" y="2435854"/>
                    <a:ext cx="772160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本框 15"/>
                  <p:cNvSpPr txBox="1"/>
                  <p:nvPr/>
                </p:nvSpPr>
                <p:spPr>
                  <a:xfrm>
                    <a:off x="2909183" y="3033763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文本框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9183" y="3033763"/>
                    <a:ext cx="772160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/>
                <p:cNvSpPr txBox="1"/>
                <p:nvPr/>
              </p:nvSpPr>
              <p:spPr>
                <a:xfrm>
                  <a:off x="1320656" y="943950"/>
                  <a:ext cx="772160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0656" y="943950"/>
                  <a:ext cx="772160" cy="391646"/>
                </a:xfrm>
                <a:prstGeom prst="rect">
                  <a:avLst/>
                </a:prstGeom>
                <a:blipFill>
                  <a:blip r:embed="rId21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/>
                <p:cNvSpPr txBox="1"/>
                <p:nvPr/>
              </p:nvSpPr>
              <p:spPr>
                <a:xfrm>
                  <a:off x="3854063" y="1335596"/>
                  <a:ext cx="772160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4063" y="1335596"/>
                  <a:ext cx="772160" cy="391646"/>
                </a:xfrm>
                <a:prstGeom prst="rect">
                  <a:avLst/>
                </a:prstGeom>
                <a:blipFill>
                  <a:blip r:embed="rId22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/>
                <p:cNvSpPr txBox="1"/>
                <p:nvPr/>
              </p:nvSpPr>
              <p:spPr>
                <a:xfrm>
                  <a:off x="2538216" y="843508"/>
                  <a:ext cx="772160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8216" y="843508"/>
                  <a:ext cx="772160" cy="391646"/>
                </a:xfrm>
                <a:prstGeom prst="rect">
                  <a:avLst/>
                </a:prstGeom>
                <a:blipFill>
                  <a:blip r:embed="rId23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2B310FD-7F4A-4CB2-AE6E-AFAAD35D6ECE}"/>
                </a:ext>
              </a:extLst>
            </p:cNvPr>
            <p:cNvSpPr txBox="1"/>
            <p:nvPr/>
          </p:nvSpPr>
          <p:spPr>
            <a:xfrm>
              <a:off x="4944606" y="1820355"/>
              <a:ext cx="67842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B350B54-4082-4671-9FE7-4F4210FDAA3F}"/>
                  </a:ext>
                </a:extLst>
              </p:cNvPr>
              <p:cNvSpPr txBox="1"/>
              <p:nvPr/>
            </p:nvSpPr>
            <p:spPr>
              <a:xfrm>
                <a:off x="380056" y="3900993"/>
                <a:ext cx="8121445" cy="2885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 of 1</a:t>
                </a:r>
                <a:r>
                  <a:rPr lang="en-US" altLang="zh-CN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hidden layer: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𝑡𝑎𝑛h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sSubSup>
                      <m:sSub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rgbClr val="0000FF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 of 2</a:t>
                </a:r>
                <a:r>
                  <a:rPr lang="en-US" altLang="zh-CN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nd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hidden layer: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𝑡𝑎𝑛h</m:t>
                    </m:r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𝑡𝑎𝑛h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sSubSup>
                      <m:sSub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rgbClr val="0000FF"/>
                    </a:solidFill>
                  </a:rPr>
                  <a:t> 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…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 of last layer: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B350B54-4082-4671-9FE7-4F4210FDA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56" y="3900993"/>
                <a:ext cx="8121445" cy="2885534"/>
              </a:xfrm>
              <a:prstGeom prst="rect">
                <a:avLst/>
              </a:prstGeom>
              <a:blipFill>
                <a:blip r:embed="rId24"/>
                <a:stretch>
                  <a:fillRect l="-450" t="-1057" b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片 19">
            <a:extLst>
              <a:ext uri="{FF2B5EF4-FFF2-40B4-BE49-F238E27FC236}">
                <a16:creationId xmlns:a16="http://schemas.microsoft.com/office/drawing/2014/main" id="{52179294-8742-47A6-B6CE-319A815EBAB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279" y="1207877"/>
            <a:ext cx="3276768" cy="2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5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Gradient descent for NNs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DAC43D7-9481-4F10-A3BD-F8801F5F0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50" y="1455172"/>
            <a:ext cx="8555965" cy="45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6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61E4A8F-EA73-4873-AAAA-73676508B70B}"/>
                  </a:ext>
                </a:extLst>
              </p:cNvPr>
              <p:cNvSpPr txBox="1"/>
              <p:nvPr/>
            </p:nvSpPr>
            <p:spPr>
              <a:xfrm>
                <a:off x="304800" y="1372105"/>
                <a:ext cx="8209936" cy="973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b="0" dirty="0"/>
              </a:p>
              <a:p>
                <a:pPr marL="285750" indent="-285750" algn="ctr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 algn="ctr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≈0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61E4A8F-EA73-4873-AAAA-73676508B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372105"/>
                <a:ext cx="8209936" cy="973728"/>
              </a:xfrm>
              <a:prstGeom prst="rect">
                <a:avLst/>
              </a:prstGeom>
              <a:blipFill>
                <a:blip r:embed="rId3"/>
                <a:stretch>
                  <a:fillRect t="-625" b="-4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BF35FF3-F5EC-4418-8002-226DD8049C9F}"/>
                  </a:ext>
                </a:extLst>
              </p:cNvPr>
              <p:cNvSpPr txBox="1"/>
              <p:nvPr/>
            </p:nvSpPr>
            <p:spPr>
              <a:xfrm>
                <a:off x="467032" y="3429000"/>
                <a:ext cx="8209936" cy="968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p"/>
                </a:pPr>
                <a:r>
                  <a:rPr lang="en-US" altLang="zh-CN" b="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Define</a:t>
                </a:r>
                <a:r>
                  <a:rPr lang="en-US" altLang="zh-CN" b="0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endParaRPr lang="en-US" altLang="zh-CN" b="0" dirty="0">
                  <a:solidFill>
                    <a:srgbClr val="0000FF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endParaRPr lang="en-US" altLang="zh-CN" b="0" dirty="0">
                  <a:solidFill>
                    <a:srgbClr val="0000FF"/>
                  </a:solidFill>
                </a:endParaRPr>
              </a:p>
              <a:p>
                <a:pPr marL="285750" indent="-285750" algn="ctr"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Avoid being trapped in local minima</a:t>
                </a:r>
                <a:endParaRPr lang="en-US" altLang="zh-CN" b="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BF35FF3-F5EC-4418-8002-226DD8049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32" y="3429000"/>
                <a:ext cx="8209936" cy="968278"/>
              </a:xfrm>
              <a:prstGeom prst="rect">
                <a:avLst/>
              </a:prstGeom>
              <a:blipFill>
                <a:blip r:embed="rId4"/>
                <a:stretch>
                  <a:fillRect t="-1899" b="-94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302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3434D351-90C3-4B89-AD58-5FF576556BD6}"/>
              </a:ext>
            </a:extLst>
          </p:cNvPr>
          <p:cNvGrpSpPr/>
          <p:nvPr/>
        </p:nvGrpSpPr>
        <p:grpSpPr>
          <a:xfrm>
            <a:off x="3736792" y="715770"/>
            <a:ext cx="2909239" cy="2472544"/>
            <a:chOff x="2609851" y="2958035"/>
            <a:chExt cx="3436987" cy="301367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FAD2F15-2419-4722-85D8-1849A6943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9851" y="2958035"/>
              <a:ext cx="3436987" cy="2749590"/>
            </a:xfrm>
            <a:prstGeom prst="rect">
              <a:avLst/>
            </a:prstGeom>
          </p:spPr>
        </p:pic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55CAB9AF-9B6C-4EAB-9419-F7F92536C529}"/>
                </a:ext>
              </a:extLst>
            </p:cNvPr>
            <p:cNvCxnSpPr>
              <a:cxnSpLocks/>
            </p:cNvCxnSpPr>
            <p:nvPr/>
          </p:nvCxnSpPr>
          <p:spPr>
            <a:xfrm>
              <a:off x="3844413" y="3736258"/>
              <a:ext cx="0" cy="1710813"/>
            </a:xfrm>
            <a:prstGeom prst="line">
              <a:avLst/>
            </a:prstGeom>
            <a:ln w="158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F5C229FA-519F-4D38-B48B-78CB10A5D5A4}"/>
                </a:ext>
              </a:extLst>
            </p:cNvPr>
            <p:cNvCxnSpPr>
              <a:cxnSpLocks/>
            </p:cNvCxnSpPr>
            <p:nvPr/>
          </p:nvCxnSpPr>
          <p:spPr>
            <a:xfrm>
              <a:off x="5334000" y="3767475"/>
              <a:ext cx="0" cy="1710813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0EE086A4-DCA4-433E-B5B8-7813C8E35BFE}"/>
                    </a:ext>
                  </a:extLst>
                </p:cNvPr>
                <p:cNvSpPr/>
                <p:nvPr/>
              </p:nvSpPr>
              <p:spPr>
                <a:xfrm>
                  <a:off x="3627719" y="5579806"/>
                  <a:ext cx="50116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0EE086A4-DCA4-433E-B5B8-7813C8E35B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7719" y="5579806"/>
                  <a:ext cx="501163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2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FBA482C7-B1E0-4620-A6DB-964A7C1F902A}"/>
                    </a:ext>
                  </a:extLst>
                </p:cNvPr>
                <p:cNvSpPr/>
                <p:nvPr/>
              </p:nvSpPr>
              <p:spPr>
                <a:xfrm>
                  <a:off x="5117306" y="5579806"/>
                  <a:ext cx="520784" cy="3919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FBA482C7-B1E0-4620-A6DB-964A7C1F90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7306" y="5579806"/>
                  <a:ext cx="520784" cy="391902"/>
                </a:xfrm>
                <a:prstGeom prst="rect">
                  <a:avLst/>
                </a:prstGeom>
                <a:blipFill>
                  <a:blip r:embed="rId5"/>
                  <a:stretch>
                    <a:fillRect b="-2830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35CE5C3B-8157-469E-906B-D48B1811D92A}"/>
                </a:ext>
              </a:extLst>
            </p:cNvPr>
            <p:cNvCxnSpPr/>
            <p:nvPr/>
          </p:nvCxnSpPr>
          <p:spPr>
            <a:xfrm>
              <a:off x="3185652" y="3429000"/>
              <a:ext cx="0" cy="2520138"/>
            </a:xfrm>
            <a:prstGeom prst="line">
              <a:avLst/>
            </a:prstGeom>
            <a:ln w="1587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2D79F6D-CDED-4B8E-B738-139A1BBBD38F}"/>
                  </a:ext>
                </a:extLst>
              </p:cNvPr>
              <p:cNvSpPr txBox="1"/>
              <p:nvPr/>
            </p:nvSpPr>
            <p:spPr>
              <a:xfrm>
                <a:off x="373626" y="1112908"/>
                <a:ext cx="8082116" cy="1499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𝑙𝑜𝑠𝑠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−5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altLang="zh-CN" b="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Local minima: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≈−1.42</m:t>
                    </m:r>
                  </m:oMath>
                </a14:m>
                <a:endParaRPr lang="en-US" altLang="zh-CN" b="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Global minima: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1.7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2D79F6D-CDED-4B8E-B738-139A1BBBD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26" y="1112908"/>
                <a:ext cx="8082116" cy="1499898"/>
              </a:xfrm>
              <a:prstGeom prst="rect">
                <a:avLst/>
              </a:prstGeom>
              <a:blipFill>
                <a:blip r:embed="rId6"/>
                <a:stretch>
                  <a:fillRect l="-452" t="-1220" b="-44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97EE3763-D3F0-4924-B4E9-5244D500FCDC}"/>
                  </a:ext>
                </a:extLst>
              </p:cNvPr>
              <p:cNvSpPr/>
              <p:nvPr/>
            </p:nvSpPr>
            <p:spPr>
              <a:xfrm>
                <a:off x="6888472" y="1799430"/>
                <a:ext cx="21248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=−3, </m:t>
                      </m:r>
                      <m:r>
                        <a:rPr lang="en-US" altLang="zh-CN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97EE3763-D3F0-4924-B4E9-5244D500FC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472" y="1799430"/>
                <a:ext cx="212487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3564CF00-C451-480D-A4D9-9E9510BC39C7}"/>
                  </a:ext>
                </a:extLst>
              </p:cNvPr>
              <p:cNvSpPr/>
              <p:nvPr/>
            </p:nvSpPr>
            <p:spPr>
              <a:xfrm>
                <a:off x="6705803" y="1198244"/>
                <a:ext cx="243819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altLang="zh-CN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3564CF00-C451-480D-A4D9-9E9510BC3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803" y="1198244"/>
                <a:ext cx="243819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798C5C2F-4C11-4C3D-9525-FF19103236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412" y="4095033"/>
            <a:ext cx="3334401" cy="26675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A0697FB-0F89-4FDE-8EA5-F286E20FB8D7}"/>
                  </a:ext>
                </a:extLst>
              </p:cNvPr>
              <p:cNvSpPr txBox="1"/>
              <p:nvPr/>
            </p:nvSpPr>
            <p:spPr>
              <a:xfrm>
                <a:off x="467032" y="3429000"/>
                <a:ext cx="8209936" cy="414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p"/>
                </a:pPr>
                <a:r>
                  <a:rPr lang="en-US" altLang="zh-CN" b="0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~10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endParaRPr lang="en-US" altLang="zh-CN" b="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A0697FB-0F89-4FDE-8EA5-F286E20FB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32" y="3429000"/>
                <a:ext cx="8209936" cy="414281"/>
              </a:xfrm>
              <a:prstGeom prst="rect">
                <a:avLst/>
              </a:prstGeom>
              <a:blipFill>
                <a:blip r:embed="rId10"/>
                <a:stretch>
                  <a:fillRect b="-119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>
            <a:extLst>
              <a:ext uri="{FF2B5EF4-FFF2-40B4-BE49-F238E27FC236}">
                <a16:creationId xmlns:a16="http://schemas.microsoft.com/office/drawing/2014/main" id="{3940687A-8ABC-4AA3-AD10-C9D3DE2E9D9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41" y="4083967"/>
            <a:ext cx="3238425" cy="259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1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3434D351-90C3-4B89-AD58-5FF576556BD6}"/>
              </a:ext>
            </a:extLst>
          </p:cNvPr>
          <p:cNvGrpSpPr/>
          <p:nvPr/>
        </p:nvGrpSpPr>
        <p:grpSpPr>
          <a:xfrm>
            <a:off x="3736792" y="715770"/>
            <a:ext cx="2909239" cy="2472544"/>
            <a:chOff x="2609851" y="2958035"/>
            <a:chExt cx="3436987" cy="301367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FAD2F15-2419-4722-85D8-1849A6943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9851" y="2958035"/>
              <a:ext cx="3436987" cy="2749590"/>
            </a:xfrm>
            <a:prstGeom prst="rect">
              <a:avLst/>
            </a:prstGeom>
          </p:spPr>
        </p:pic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55CAB9AF-9B6C-4EAB-9419-F7F92536C529}"/>
                </a:ext>
              </a:extLst>
            </p:cNvPr>
            <p:cNvCxnSpPr>
              <a:cxnSpLocks/>
            </p:cNvCxnSpPr>
            <p:nvPr/>
          </p:nvCxnSpPr>
          <p:spPr>
            <a:xfrm>
              <a:off x="3844413" y="3736258"/>
              <a:ext cx="0" cy="1710813"/>
            </a:xfrm>
            <a:prstGeom prst="line">
              <a:avLst/>
            </a:prstGeom>
            <a:ln w="158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F5C229FA-519F-4D38-B48B-78CB10A5D5A4}"/>
                </a:ext>
              </a:extLst>
            </p:cNvPr>
            <p:cNvCxnSpPr>
              <a:cxnSpLocks/>
            </p:cNvCxnSpPr>
            <p:nvPr/>
          </p:nvCxnSpPr>
          <p:spPr>
            <a:xfrm>
              <a:off x="5334000" y="3767475"/>
              <a:ext cx="0" cy="1710813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0EE086A4-DCA4-433E-B5B8-7813C8E35BFE}"/>
                    </a:ext>
                  </a:extLst>
                </p:cNvPr>
                <p:cNvSpPr/>
                <p:nvPr/>
              </p:nvSpPr>
              <p:spPr>
                <a:xfrm>
                  <a:off x="3627719" y="5579806"/>
                  <a:ext cx="50116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0EE086A4-DCA4-433E-B5B8-7813C8E35B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7719" y="5579806"/>
                  <a:ext cx="501163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2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FBA482C7-B1E0-4620-A6DB-964A7C1F902A}"/>
                    </a:ext>
                  </a:extLst>
                </p:cNvPr>
                <p:cNvSpPr/>
                <p:nvPr/>
              </p:nvSpPr>
              <p:spPr>
                <a:xfrm>
                  <a:off x="5117306" y="5579806"/>
                  <a:ext cx="520784" cy="3919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FBA482C7-B1E0-4620-A6DB-964A7C1F90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7306" y="5579806"/>
                  <a:ext cx="520784" cy="391902"/>
                </a:xfrm>
                <a:prstGeom prst="rect">
                  <a:avLst/>
                </a:prstGeom>
                <a:blipFill>
                  <a:blip r:embed="rId5"/>
                  <a:stretch>
                    <a:fillRect b="-2830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35CE5C3B-8157-469E-906B-D48B1811D92A}"/>
                </a:ext>
              </a:extLst>
            </p:cNvPr>
            <p:cNvCxnSpPr/>
            <p:nvPr/>
          </p:nvCxnSpPr>
          <p:spPr>
            <a:xfrm>
              <a:off x="4509862" y="3419828"/>
              <a:ext cx="0" cy="2520138"/>
            </a:xfrm>
            <a:prstGeom prst="line">
              <a:avLst/>
            </a:prstGeom>
            <a:ln w="1587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2D79F6D-CDED-4B8E-B738-139A1BBBD38F}"/>
                  </a:ext>
                </a:extLst>
              </p:cNvPr>
              <p:cNvSpPr txBox="1"/>
              <p:nvPr/>
            </p:nvSpPr>
            <p:spPr>
              <a:xfrm>
                <a:off x="373626" y="1112908"/>
                <a:ext cx="8082116" cy="1499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𝑙𝑜𝑠𝑠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−5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altLang="zh-CN" b="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Local minima: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≈−1.42</m:t>
                    </m:r>
                  </m:oMath>
                </a14:m>
                <a:endParaRPr lang="en-US" altLang="zh-CN" b="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Global minima: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1.7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2D79F6D-CDED-4B8E-B738-139A1BBBD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26" y="1112908"/>
                <a:ext cx="8082116" cy="1499898"/>
              </a:xfrm>
              <a:prstGeom prst="rect">
                <a:avLst/>
              </a:prstGeom>
              <a:blipFill>
                <a:blip r:embed="rId6"/>
                <a:stretch>
                  <a:fillRect l="-452" t="-1220" b="-44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97EE3763-D3F0-4924-B4E9-5244D500FCDC}"/>
                  </a:ext>
                </a:extLst>
              </p:cNvPr>
              <p:cNvSpPr/>
              <p:nvPr/>
            </p:nvSpPr>
            <p:spPr>
              <a:xfrm>
                <a:off x="6888472" y="1799430"/>
                <a:ext cx="19250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altLang="zh-CN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97EE3763-D3F0-4924-B4E9-5244D500FC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472" y="1799430"/>
                <a:ext cx="192501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3564CF00-C451-480D-A4D9-9E9510BC39C7}"/>
                  </a:ext>
                </a:extLst>
              </p:cNvPr>
              <p:cNvSpPr/>
              <p:nvPr/>
            </p:nvSpPr>
            <p:spPr>
              <a:xfrm>
                <a:off x="6705803" y="1198244"/>
                <a:ext cx="243819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altLang="zh-CN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3564CF00-C451-480D-A4D9-9E9510BC3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803" y="1198244"/>
                <a:ext cx="243819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A0697FB-0F89-4FDE-8EA5-F286E20FB8D7}"/>
                  </a:ext>
                </a:extLst>
              </p:cNvPr>
              <p:cNvSpPr txBox="1"/>
              <p:nvPr/>
            </p:nvSpPr>
            <p:spPr>
              <a:xfrm>
                <a:off x="467032" y="3429000"/>
                <a:ext cx="8209936" cy="414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p"/>
                </a:pPr>
                <a:r>
                  <a:rPr lang="en-US" altLang="zh-CN" b="0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~10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endParaRPr lang="en-US" altLang="zh-CN" b="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A0697FB-0F89-4FDE-8EA5-F286E20FB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32" y="3429000"/>
                <a:ext cx="8209936" cy="414281"/>
              </a:xfrm>
              <a:prstGeom prst="rect">
                <a:avLst/>
              </a:prstGeom>
              <a:blipFill>
                <a:blip r:embed="rId9"/>
                <a:stretch>
                  <a:fillRect b="-119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C54FF3C4-2502-456D-96B9-98F9C52524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434" y="4083967"/>
            <a:ext cx="3238425" cy="259074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AB09BB4-ECD3-4827-8297-DA2E479949F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76" y="4083967"/>
            <a:ext cx="3238425" cy="259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2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4B3CC-4919-4B0C-BEDA-5A309DD3CCAF}"/>
              </a:ext>
            </a:extLst>
          </p:cNvPr>
          <p:cNvSpPr txBox="1"/>
          <p:nvPr/>
        </p:nvSpPr>
        <p:spPr>
          <a:xfrm>
            <a:off x="501446" y="1843950"/>
            <a:ext cx="852456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descent (GD) 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Stochastic gradient descent (SGD)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Underfitting and overfitting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18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Gradient Descent: Big data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D6DD126D-D3AF-44DE-93B4-E32D13D49A0A}"/>
                  </a:ext>
                </a:extLst>
              </p:cNvPr>
              <p:cNvSpPr/>
              <p:nvPr/>
            </p:nvSpPr>
            <p:spPr>
              <a:xfrm>
                <a:off x="2968420" y="1761590"/>
                <a:ext cx="3207160" cy="4834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Loss: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d>
                          </m:e>
                        </m:nary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D6DD126D-D3AF-44DE-93B4-E32D13D49A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420" y="1761590"/>
                <a:ext cx="3207160" cy="483466"/>
              </a:xfrm>
              <a:prstGeom prst="rect">
                <a:avLst/>
              </a:prstGeom>
              <a:blipFill>
                <a:blip r:embed="rId3"/>
                <a:stretch>
                  <a:fillRect l="-1711" t="-79747" b="-1316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ADC9A693-1C99-4C82-B1A0-416815D6B712}"/>
                  </a:ext>
                </a:extLst>
              </p:cNvPr>
              <p:cNvSpPr/>
              <p:nvPr/>
            </p:nvSpPr>
            <p:spPr>
              <a:xfrm>
                <a:off x="3367119" y="3053242"/>
                <a:ext cx="2409762" cy="394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ADC9A693-1C99-4C82-B1A0-416815D6B7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119" y="3053242"/>
                <a:ext cx="2409762" cy="3945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05DC5675-8A1B-40E4-BF71-A855C3403490}"/>
              </a:ext>
            </a:extLst>
          </p:cNvPr>
          <p:cNvCxnSpPr>
            <a:stCxn id="4" idx="2"/>
            <a:endCxn id="18" idx="0"/>
          </p:cNvCxnSpPr>
          <p:nvPr/>
        </p:nvCxnSpPr>
        <p:spPr>
          <a:xfrm>
            <a:off x="4572000" y="2245056"/>
            <a:ext cx="0" cy="808186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59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6464DAC-0CDC-4635-9494-4F522C51235C}"/>
                  </a:ext>
                </a:extLst>
              </p:cNvPr>
              <p:cNvSpPr txBox="1"/>
              <p:nvPr/>
            </p:nvSpPr>
            <p:spPr>
              <a:xfrm>
                <a:off x="304800" y="1587319"/>
                <a:ext cx="8209936" cy="394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6464DAC-0CDC-4635-9494-4F522C512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587319"/>
                <a:ext cx="8209936" cy="394532"/>
              </a:xfrm>
              <a:prstGeom prst="rect">
                <a:avLst/>
              </a:prstGeom>
              <a:blipFill>
                <a:blip r:embed="rId3"/>
                <a:stretch>
                  <a:fillRect t="-1538" b="-12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A3254D8-5D79-4BDA-A349-52C9F4923C01}"/>
                  </a:ext>
                </a:extLst>
              </p:cNvPr>
              <p:cNvSpPr txBox="1"/>
              <p:nvPr/>
            </p:nvSpPr>
            <p:spPr>
              <a:xfrm>
                <a:off x="467032" y="2762383"/>
                <a:ext cx="8209936" cy="414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endParaRPr lang="en-US" altLang="zh-CN" b="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A3254D8-5D79-4BDA-A349-52C9F4923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32" y="2762383"/>
                <a:ext cx="8209936" cy="414281"/>
              </a:xfrm>
              <a:prstGeom prst="rect">
                <a:avLst/>
              </a:prstGeom>
              <a:blipFill>
                <a:blip r:embed="rId4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E4998FB-ECE1-469E-BE5D-28454628FE58}"/>
                  </a:ext>
                </a:extLst>
              </p:cNvPr>
              <p:cNvSpPr/>
              <p:nvPr/>
            </p:nvSpPr>
            <p:spPr>
              <a:xfrm>
                <a:off x="2806188" y="888639"/>
                <a:ext cx="3207160" cy="4834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Loss: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d>
                          </m:e>
                        </m:nary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E4998FB-ECE1-469E-BE5D-28454628F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188" y="888639"/>
                <a:ext cx="3207160" cy="483466"/>
              </a:xfrm>
              <a:prstGeom prst="rect">
                <a:avLst/>
              </a:prstGeom>
              <a:blipFill>
                <a:blip r:embed="rId5"/>
                <a:stretch>
                  <a:fillRect l="-1521" t="-79747" b="-1316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5F872F7-14CD-410E-AEB3-DF87F0EC7902}"/>
                  </a:ext>
                </a:extLst>
              </p:cNvPr>
              <p:cNvSpPr/>
              <p:nvPr/>
            </p:nvSpPr>
            <p:spPr>
              <a:xfrm>
                <a:off x="2865182" y="3485843"/>
                <a:ext cx="3579057" cy="5022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Loss:</a:t>
                </a:r>
                <a:r>
                  <a:rPr lang="en-US" altLang="zh-CN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𝑠𝑔𝑑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altLang="zh-CN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5F872F7-14CD-410E-AEB3-DF87F0EC79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82" y="3485843"/>
                <a:ext cx="3579057" cy="502253"/>
              </a:xfrm>
              <a:prstGeom prst="rect">
                <a:avLst/>
              </a:prstGeom>
              <a:blipFill>
                <a:blip r:embed="rId6"/>
                <a:stretch>
                  <a:fillRect l="-1363" t="-73171" b="-1268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429D821-61CF-4177-81E5-78EF2397348A}"/>
                  </a:ext>
                </a:extLst>
              </p:cNvPr>
              <p:cNvSpPr txBox="1"/>
              <p:nvPr/>
            </p:nvSpPr>
            <p:spPr>
              <a:xfrm>
                <a:off x="1499419" y="4279361"/>
                <a:ext cx="6145161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𝑠𝑔𝑑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𝑠𝑔𝑑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429D821-61CF-4177-81E5-78EF23973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419" y="4279361"/>
                <a:ext cx="6145161" cy="391902"/>
              </a:xfrm>
              <a:prstGeom prst="rect">
                <a:avLst/>
              </a:prstGeom>
              <a:blipFill>
                <a:blip r:embed="rId7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959BD54-35ED-4F6C-A318-FA1C2A2BE282}"/>
                  </a:ext>
                </a:extLst>
              </p:cNvPr>
              <p:cNvSpPr txBox="1"/>
              <p:nvPr/>
            </p:nvSpPr>
            <p:spPr>
              <a:xfrm>
                <a:off x="467031" y="4985643"/>
                <a:ext cx="8209936" cy="394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𝑠𝑔𝑑</m:t>
                          </m:r>
                        </m:sub>
                      </m:sSub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959BD54-35ED-4F6C-A318-FA1C2A2BE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31" y="4985643"/>
                <a:ext cx="8209936" cy="394532"/>
              </a:xfrm>
              <a:prstGeom prst="rect">
                <a:avLst/>
              </a:prstGeom>
              <a:blipFill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B25F4C10-9CC0-4C39-B598-1750AF2CE7EF}"/>
              </a:ext>
            </a:extLst>
          </p:cNvPr>
          <p:cNvSpPr txBox="1"/>
          <p:nvPr/>
        </p:nvSpPr>
        <p:spPr>
          <a:xfrm>
            <a:off x="467031" y="5565058"/>
            <a:ext cx="8209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Avoid being trapped into local minima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data problems</a:t>
            </a:r>
          </a:p>
        </p:txBody>
      </p:sp>
    </p:spTree>
    <p:extLst>
      <p:ext uri="{BB962C8B-B14F-4D97-AF65-F5344CB8AC3E}">
        <p14:creationId xmlns:p14="http://schemas.microsoft.com/office/powerpoint/2010/main" val="243456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3" grpId="0"/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Gradient Descent </a:t>
            </a:r>
            <a:r>
              <a:rPr lang="en-US" sz="2400" b="1" i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vs</a:t>
            </a:r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Stochastic gradient descent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BF4358C-DCBC-435D-A0A4-B9497945C410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68732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18536132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429411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73601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SGD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98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Convergence rate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65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258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Initialization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6050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Big data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616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1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Optimizer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B4D1A5-8C5A-423B-82CE-A47B22ED1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11" y="922560"/>
            <a:ext cx="7042853" cy="539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1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4B3CC-4919-4B0C-BEDA-5A309DD3CCAF}"/>
              </a:ext>
            </a:extLst>
          </p:cNvPr>
          <p:cNvSpPr txBox="1"/>
          <p:nvPr/>
        </p:nvSpPr>
        <p:spPr>
          <a:xfrm>
            <a:off x="501446" y="1843950"/>
            <a:ext cx="852456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descent (GD) 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Stochastic gradient descent (SGD)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Underfitting and overfitting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05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Underfitting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31E03BE-C5ED-469F-A70E-CCB4B039B9A0}"/>
                  </a:ext>
                </a:extLst>
              </p:cNvPr>
              <p:cNvSpPr txBox="1"/>
              <p:nvPr/>
            </p:nvSpPr>
            <p:spPr>
              <a:xfrm>
                <a:off x="373626" y="1112908"/>
                <a:ext cx="8082116" cy="1499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∈[−1, 1]</m:t>
                    </m:r>
                  </m:oMath>
                </a14:m>
                <a:endParaRPr lang="en-US" altLang="zh-CN" b="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NN with 1 hidden layer, # of neurons: 2</a:t>
                </a:r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Activation function: tanh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31E03BE-C5ED-469F-A70E-CCB4B039B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26" y="1112908"/>
                <a:ext cx="8082116" cy="1499898"/>
              </a:xfrm>
              <a:prstGeom prst="rect">
                <a:avLst/>
              </a:prstGeom>
              <a:blipFill>
                <a:blip r:embed="rId3"/>
                <a:stretch>
                  <a:fillRect l="-452" t="-1220" b="-40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3DC0B41B-9317-402C-A5A9-A62DB358C6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20" y="3106538"/>
            <a:ext cx="3898364" cy="31186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2ED7F0B-22D1-4212-9873-10773324F0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032" y="3106538"/>
            <a:ext cx="3898363" cy="311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31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Underfitting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31E03BE-C5ED-469F-A70E-CCB4B039B9A0}"/>
                  </a:ext>
                </a:extLst>
              </p:cNvPr>
              <p:cNvSpPr txBox="1"/>
              <p:nvPr/>
            </p:nvSpPr>
            <p:spPr>
              <a:xfrm>
                <a:off x="373626" y="1112908"/>
                <a:ext cx="8082116" cy="1499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∈[−1, 1]</m:t>
                    </m:r>
                  </m:oMath>
                </a14:m>
                <a:endParaRPr lang="en-US" altLang="zh-CN" b="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NN with 1 hidden layer, # of neurons: 20</a:t>
                </a:r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Activation function: tanh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31E03BE-C5ED-469F-A70E-CCB4B039B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26" y="1112908"/>
                <a:ext cx="8082116" cy="1499898"/>
              </a:xfrm>
              <a:prstGeom prst="rect">
                <a:avLst/>
              </a:prstGeom>
              <a:blipFill>
                <a:blip r:embed="rId3"/>
                <a:stretch>
                  <a:fillRect l="-452" t="-1220" b="-40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86660596-6E9A-4E53-85C5-0B73649E3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261" y="3303640"/>
            <a:ext cx="3806312" cy="30450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1463237-E613-4010-8519-34E157608F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42" y="3121844"/>
            <a:ext cx="4033558" cy="322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7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Underfitting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31E03BE-C5ED-469F-A70E-CCB4B039B9A0}"/>
                  </a:ext>
                </a:extLst>
              </p:cNvPr>
              <p:cNvSpPr txBox="1"/>
              <p:nvPr/>
            </p:nvSpPr>
            <p:spPr>
              <a:xfrm>
                <a:off x="373626" y="1112908"/>
                <a:ext cx="8082116" cy="1499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∈[−1, 1]</m:t>
                    </m:r>
                  </m:oMath>
                </a14:m>
                <a:endParaRPr lang="en-US" altLang="zh-CN" b="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NN with 1 hidden layer, # of neurons: 20</a:t>
                </a:r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Activation function: tanh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31E03BE-C5ED-469F-A70E-CCB4B039B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26" y="1112908"/>
                <a:ext cx="8082116" cy="1499898"/>
              </a:xfrm>
              <a:prstGeom prst="rect">
                <a:avLst/>
              </a:prstGeom>
              <a:blipFill>
                <a:blip r:embed="rId3"/>
                <a:stretch>
                  <a:fillRect l="-452" t="-1220" b="-40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86660596-6E9A-4E53-85C5-0B73649E3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261" y="3303640"/>
            <a:ext cx="3806312" cy="30450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1463237-E613-4010-8519-34E157608F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42" y="3121844"/>
            <a:ext cx="4033558" cy="322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8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Underfitting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31E03BE-C5ED-469F-A70E-CCB4B039B9A0}"/>
                  </a:ext>
                </a:extLst>
              </p:cNvPr>
              <p:cNvSpPr txBox="1"/>
              <p:nvPr/>
            </p:nvSpPr>
            <p:spPr>
              <a:xfrm>
                <a:off x="373626" y="1112908"/>
                <a:ext cx="8082116" cy="1499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∈[−1, 1]</m:t>
                    </m:r>
                  </m:oMath>
                </a14:m>
                <a:endParaRPr lang="en-US" altLang="zh-CN" b="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NN with 2 hidden layer, # of neurons: 20</a:t>
                </a:r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Activation function: tanh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31E03BE-C5ED-469F-A70E-CCB4B039B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26" y="1112908"/>
                <a:ext cx="8082116" cy="1499898"/>
              </a:xfrm>
              <a:prstGeom prst="rect">
                <a:avLst/>
              </a:prstGeom>
              <a:blipFill>
                <a:blip r:embed="rId3"/>
                <a:stretch>
                  <a:fillRect l="-452" t="-1220" b="-40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F67404AC-260A-410A-9698-59B0F9889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918" y="2969576"/>
            <a:ext cx="3816463" cy="30531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D5DB254-6CA9-40AF-8179-000DD9CF06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91" y="2861420"/>
            <a:ext cx="3816464" cy="305317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27DE394-6E39-4391-9662-E4411A918325}"/>
              </a:ext>
            </a:extLst>
          </p:cNvPr>
          <p:cNvSpPr txBox="1"/>
          <p:nvPr/>
        </p:nvSpPr>
        <p:spPr>
          <a:xfrm>
            <a:off x="558891" y="6022746"/>
            <a:ext cx="8082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width/depth of NN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4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Overfitting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31E03BE-C5ED-469F-A70E-CCB4B039B9A0}"/>
                  </a:ext>
                </a:extLst>
              </p:cNvPr>
              <p:cNvSpPr txBox="1"/>
              <p:nvPr/>
            </p:nvSpPr>
            <p:spPr>
              <a:xfrm>
                <a:off x="373626" y="973663"/>
                <a:ext cx="808211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∈[−1, 1]</m:t>
                    </m:r>
                  </m:oMath>
                </a14:m>
                <a:endParaRPr lang="en-US" altLang="zh-CN" b="0" dirty="0"/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Activation function: tanh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31E03BE-C5ED-469F-A70E-CCB4B039B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26" y="973663"/>
                <a:ext cx="8082116" cy="923330"/>
              </a:xfrm>
              <a:prstGeom prst="rect">
                <a:avLst/>
              </a:prstGeom>
              <a:blipFill>
                <a:blip r:embed="rId3"/>
                <a:stretch>
                  <a:fillRect l="-452" t="-1987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A863027E-9938-4806-9EE6-EF947DBBDE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194" y="2152329"/>
            <a:ext cx="2860571" cy="22884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7B5A154-4FD6-4226-A18E-F142B68FB8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394" y="2104148"/>
            <a:ext cx="2899290" cy="231943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2A24AD6-065C-42D8-A6C2-A11516F79D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747" y="4576658"/>
            <a:ext cx="2761018" cy="220881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54F86B6-E82E-410B-886E-31B612FE89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331" y="4523165"/>
            <a:ext cx="2877660" cy="23021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002DFA2-39B3-4163-9058-4E623639CBA2}"/>
                  </a:ext>
                </a:extLst>
              </p:cNvPr>
              <p:cNvSpPr txBox="1"/>
              <p:nvPr/>
            </p:nvSpPr>
            <p:spPr>
              <a:xfrm>
                <a:off x="342278" y="3016045"/>
                <a:ext cx="10397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1×20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002DFA2-39B3-4163-9058-4E623639C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78" y="3016045"/>
                <a:ext cx="103975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4FAFC50-2080-4E82-9D79-3CC9745A4D06}"/>
                  </a:ext>
                </a:extLst>
              </p:cNvPr>
              <p:cNvSpPr txBox="1"/>
              <p:nvPr/>
            </p:nvSpPr>
            <p:spPr>
              <a:xfrm>
                <a:off x="386832" y="5344988"/>
                <a:ext cx="10397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2×20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4FAFC50-2080-4E82-9D79-3CC9745A4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32" y="5344988"/>
                <a:ext cx="103975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275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4B3CC-4919-4B0C-BEDA-5A309DD3CCAF}"/>
              </a:ext>
            </a:extLst>
          </p:cNvPr>
          <p:cNvSpPr txBox="1"/>
          <p:nvPr/>
        </p:nvSpPr>
        <p:spPr>
          <a:xfrm>
            <a:off x="501446" y="1843950"/>
            <a:ext cx="852456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Gradient descent (GD) 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Stochastic gradient descent (SGD)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Underfitting and overfitting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98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Overfitting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7A11F68-ADB7-4F27-BD48-D97DEC29B6D2}"/>
                  </a:ext>
                </a:extLst>
              </p:cNvPr>
              <p:cNvSpPr txBox="1"/>
              <p:nvPr/>
            </p:nvSpPr>
            <p:spPr>
              <a:xfrm>
                <a:off x="384373" y="3545685"/>
                <a:ext cx="10397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4×20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7A11F68-ADB7-4F27-BD48-D97DEC29B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73" y="3545685"/>
                <a:ext cx="103975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D87DE2AC-8D1F-4B51-8420-0821AC768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131" y="2386779"/>
            <a:ext cx="3364179" cy="269134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65BB0E1-2C5E-4C0F-8CA7-10BFEA40B9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396" y="2536229"/>
            <a:ext cx="3177366" cy="254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0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Overfitting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65BB0E1-2C5E-4C0F-8CA7-10BFEA40B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322" y="4047567"/>
            <a:ext cx="3071355" cy="245708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CA791F3-71C6-4241-A8FD-C0A889D52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027" y="1442019"/>
            <a:ext cx="2860571" cy="228845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A75950C-39EE-412F-BF9D-AD9E6C463B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3" y="1442020"/>
            <a:ext cx="2860572" cy="228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7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Overfitting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09D2FF-CC6F-4DE2-B788-C3A4A24CF7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8" b="15363"/>
          <a:stretch/>
        </p:blipFill>
        <p:spPr>
          <a:xfrm>
            <a:off x="1037306" y="1120878"/>
            <a:ext cx="7069387" cy="447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2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DNNs: Optimization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506801" y="1046480"/>
            <a:ext cx="4725599" cy="2514374"/>
            <a:chOff x="334081" y="1249680"/>
            <a:chExt cx="4725599" cy="2514374"/>
          </a:xfrm>
        </p:grpSpPr>
        <p:grpSp>
          <p:nvGrpSpPr>
            <p:cNvPr id="5" name="组合 4"/>
            <p:cNvGrpSpPr/>
            <p:nvPr/>
          </p:nvGrpSpPr>
          <p:grpSpPr>
            <a:xfrm>
              <a:off x="334081" y="1249680"/>
              <a:ext cx="4725599" cy="2514374"/>
              <a:chOff x="2014680" y="794893"/>
              <a:chExt cx="5143358" cy="2938641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99296" y="794893"/>
                <a:ext cx="4493189" cy="2938641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7" name="对象 6"/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2014680" y="1882775"/>
                  <a:ext cx="312882" cy="34417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7208" name="Equation" r:id="rId5" imgW="126720" imgH="139680" progId="Equation.DSMT4">
                          <p:embed/>
                        </p:oleObj>
                      </mc:Choice>
                      <mc:Fallback>
                        <p:oleObj name="Equation" r:id="rId5" imgW="126720" imgH="139680" progId="Equation.DSMT4">
                          <p:embed/>
                          <p:pic>
                            <p:nvPicPr>
                              <p:cNvPr id="7" name="对象 6"/>
                              <p:cNvPicPr/>
                              <p:nvPr/>
                            </p:nvPicPr>
                            <p:blipFill>
                              <a:blip r:embed="rId6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2014680" y="1882775"/>
                                <a:ext cx="312882" cy="34417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7" name="对象 6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550979354"/>
                      </p:ext>
                    </p:extLst>
                  </p:nvPr>
                </p:nvGraphicFramePr>
                <p:xfrm>
                  <a:off x="2014680" y="1882775"/>
                  <a:ext cx="312882" cy="34417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44" name="Equation" r:id="rId7" imgW="126720" imgH="139680" progId="Equation.DSMT4">
                          <p:embed/>
                        </p:oleObj>
                      </mc:Choice>
                      <mc:Fallback>
                        <p:oleObj name="Equation" r:id="rId7" imgW="126720" imgH="139680" progId="Equation.DSMT4">
                          <p:embed/>
                          <p:pic>
                            <p:nvPicPr>
                              <p:cNvPr id="13" name="对象 12"/>
                              <p:cNvPicPr/>
                              <p:nvPr/>
                            </p:nvPicPr>
                            <p:blipFill>
                              <a:blip r:embed="rId8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2014680" y="1882775"/>
                                <a:ext cx="312882" cy="34417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9" name="对象 8"/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6813550" y="1852613"/>
                  <a:ext cx="344488" cy="40640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7209" name="Equation" r:id="rId9" imgW="139680" imgH="164880" progId="Equation.DSMT4">
                          <p:embed/>
                        </p:oleObj>
                      </mc:Choice>
                      <mc:Fallback>
                        <p:oleObj name="Equation" r:id="rId9" imgW="139680" imgH="164880" progId="Equation.DSMT4">
                          <p:embed/>
                          <p:pic>
                            <p:nvPicPr>
                              <p:cNvPr id="9" name="对象 8"/>
                              <p:cNvPicPr/>
                              <p:nvPr/>
                            </p:nvPicPr>
                            <p:blipFill>
                              <a:blip r:embed="rId8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6813550" y="1852613"/>
                                <a:ext cx="344488" cy="406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9" name="对象 8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195750796"/>
                      </p:ext>
                    </p:extLst>
                  </p:nvPr>
                </p:nvGraphicFramePr>
                <p:xfrm>
                  <a:off x="6813550" y="1852613"/>
                  <a:ext cx="344488" cy="40640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45" name="Equation" r:id="rId11" imgW="139680" imgH="164880" progId="Equation.DSMT4">
                          <p:embed/>
                        </p:oleObj>
                      </mc:Choice>
                      <mc:Fallback>
                        <p:oleObj name="Equation" r:id="rId11" imgW="139680" imgH="164880" progId="Equation.DSMT4">
                          <p:embed/>
                          <p:pic>
                            <p:nvPicPr>
                              <p:cNvPr id="14" name="对象 13"/>
                              <p:cNvPicPr/>
                              <p:nvPr/>
                            </p:nvPicPr>
                            <p:blipFill>
                              <a:blip r:embed="rId1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6813550" y="1852613"/>
                                <a:ext cx="344488" cy="406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/>
                <p:cNvSpPr txBox="1"/>
                <p:nvPr/>
              </p:nvSpPr>
              <p:spPr>
                <a:xfrm>
                  <a:off x="1778000" y="1249680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文本框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8000" y="1249680"/>
                  <a:ext cx="77216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1778000" y="1846319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8000" y="1846319"/>
                  <a:ext cx="772160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1757680" y="2435854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7680" y="2435854"/>
                  <a:ext cx="772160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1778000" y="3025389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8000" y="3025389"/>
                  <a:ext cx="772160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2909183" y="1283652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1283652"/>
                  <a:ext cx="772160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/>
                <p:cNvSpPr txBox="1"/>
                <p:nvPr/>
              </p:nvSpPr>
              <p:spPr>
                <a:xfrm>
                  <a:off x="2909183" y="1837945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1837945"/>
                  <a:ext cx="772160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2909183" y="2435854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2435854"/>
                  <a:ext cx="772160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/>
                <p:cNvSpPr txBox="1"/>
                <p:nvPr/>
              </p:nvSpPr>
              <p:spPr>
                <a:xfrm>
                  <a:off x="2909183" y="3033763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3033763"/>
                  <a:ext cx="772160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1320656" y="943950"/>
                <a:ext cx="772160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656" y="943950"/>
                <a:ext cx="772160" cy="391646"/>
              </a:xfrm>
              <a:prstGeom prst="rect">
                <a:avLst/>
              </a:prstGeom>
              <a:blipFill>
                <a:blip r:embed="rId21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3854063" y="1335596"/>
                <a:ext cx="772160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063" y="1335596"/>
                <a:ext cx="772160" cy="391646"/>
              </a:xfrm>
              <a:prstGeom prst="rect">
                <a:avLst/>
              </a:prstGeom>
              <a:blipFill>
                <a:blip r:embed="rId22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2538216" y="843508"/>
                <a:ext cx="772160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216" y="843508"/>
                <a:ext cx="772160" cy="391646"/>
              </a:xfrm>
              <a:prstGeom prst="rect">
                <a:avLst/>
              </a:prstGeom>
              <a:blipFill>
                <a:blip r:embed="rId2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组合 20"/>
          <p:cNvGrpSpPr/>
          <p:nvPr/>
        </p:nvGrpSpPr>
        <p:grpSpPr>
          <a:xfrm>
            <a:off x="5232400" y="1222772"/>
            <a:ext cx="3416215" cy="1992233"/>
            <a:chOff x="5151229" y="1346753"/>
            <a:chExt cx="3416215" cy="19922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本框 1"/>
                <p:cNvSpPr txBox="1"/>
                <p:nvPr/>
              </p:nvSpPr>
              <p:spPr>
                <a:xfrm>
                  <a:off x="5151229" y="1346753"/>
                  <a:ext cx="33934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229" y="1346753"/>
                  <a:ext cx="3393440" cy="369332"/>
                </a:xfrm>
                <a:prstGeom prst="rect">
                  <a:avLst/>
                </a:prstGeom>
                <a:blipFill>
                  <a:blip r:embed="rId2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5174004" y="1846718"/>
                  <a:ext cx="3393440" cy="14922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b="0" dirty="0"/>
                </a:p>
                <a:p>
                  <a:endParaRPr lang="en-US" b="0" dirty="0"/>
                </a:p>
                <a:p>
                  <a:pPr algn="ctr"/>
                  <a:r>
                    <a:rPr lang="en-US" dirty="0"/>
                    <a:t>…</a:t>
                  </a:r>
                </a:p>
                <a:p>
                  <a:pPr algn="ctr"/>
                  <a:endParaRPr lang="en-US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4004" y="1846718"/>
                  <a:ext cx="3393440" cy="1492268"/>
                </a:xfrm>
                <a:prstGeom prst="rect">
                  <a:avLst/>
                </a:prstGeom>
                <a:blipFill>
                  <a:blip r:embed="rId25"/>
                  <a:stretch>
                    <a:fillRect b="-12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5755640" y="3323302"/>
                <a:ext cx="23469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𝑡𝑎𝑛h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640" y="3323302"/>
                <a:ext cx="2346960" cy="369332"/>
              </a:xfrm>
              <a:prstGeom prst="rect">
                <a:avLst/>
              </a:prstGeom>
              <a:blipFill>
                <a:blip r:embed="rId2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92B310FD-7F4A-4CB2-AE6E-AFAAD35D6ECE}"/>
              </a:ext>
            </a:extLst>
          </p:cNvPr>
          <p:cNvSpPr txBox="1"/>
          <p:nvPr/>
        </p:nvSpPr>
        <p:spPr>
          <a:xfrm>
            <a:off x="4944606" y="1820355"/>
            <a:ext cx="67842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BE71C554-E56C-4B0C-944A-94D552CEC248}"/>
                  </a:ext>
                </a:extLst>
              </p:cNvPr>
              <p:cNvSpPr txBox="1"/>
              <p:nvPr/>
            </p:nvSpPr>
            <p:spPr>
              <a:xfrm>
                <a:off x="650535" y="4413971"/>
                <a:ext cx="8056476" cy="1120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 function: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limLow>
                          <m:limLowPr>
                            <m:ctrlP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lim>
                        </m:limLow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n-US" sz="20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Optimization: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sz="20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(stochastic gradient decent)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BE71C554-E56C-4B0C-944A-94D552CEC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35" y="4413971"/>
                <a:ext cx="8056476" cy="1120050"/>
              </a:xfrm>
              <a:prstGeom prst="rect">
                <a:avLst/>
              </a:prstGeom>
              <a:blipFill>
                <a:blip r:embed="rId27"/>
                <a:stretch>
                  <a:fillRect l="-833" t="-2174" b="-8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012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Overfitting: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1DFE98A-846F-4025-80FF-7FABFABA2A92}"/>
                  </a:ext>
                </a:extLst>
              </p:cNvPr>
              <p:cNvSpPr txBox="1"/>
              <p:nvPr/>
            </p:nvSpPr>
            <p:spPr>
              <a:xfrm>
                <a:off x="837348" y="982513"/>
                <a:ext cx="8056476" cy="806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 function: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limLow>
                          <m:limLow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lim>
                        </m:limLow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1DFE98A-846F-4025-80FF-7FABFABA2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48" y="982513"/>
                <a:ext cx="8056476" cy="806759"/>
              </a:xfrm>
              <a:prstGeom prst="rect">
                <a:avLst/>
              </a:prstGeom>
              <a:blipFill>
                <a:blip r:embed="rId3"/>
                <a:stretch>
                  <a:fillRect l="-681" t="-3008" b="-112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92943379-3E31-424B-93E5-337B4AAA10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978" y="1867000"/>
            <a:ext cx="3177366" cy="25418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22353E-C9E8-48CA-B5EA-7D4EBA1DEB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72" y="1789272"/>
            <a:ext cx="3446591" cy="27572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D111877-F593-4D32-B9A5-3C8D90EFF1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03" y="4178710"/>
            <a:ext cx="3349113" cy="267929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5444050-3A33-4819-8D6D-6E4BB59997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860" y="4247408"/>
            <a:ext cx="3177366" cy="254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2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Overfitting: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1DFE98A-846F-4025-80FF-7FABFABA2A92}"/>
                  </a:ext>
                </a:extLst>
              </p:cNvPr>
              <p:cNvSpPr txBox="1"/>
              <p:nvPr/>
            </p:nvSpPr>
            <p:spPr>
              <a:xfrm>
                <a:off x="837348" y="982513"/>
                <a:ext cx="8056476" cy="806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 function: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limLow>
                          <m:limLow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lim>
                        </m:limLow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−3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1DFE98A-846F-4025-80FF-7FABFABA2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48" y="982513"/>
                <a:ext cx="8056476" cy="806759"/>
              </a:xfrm>
              <a:prstGeom prst="rect">
                <a:avLst/>
              </a:prstGeom>
              <a:blipFill>
                <a:blip r:embed="rId3"/>
                <a:stretch>
                  <a:fillRect l="-681" t="-3008"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C2C45CA4-3F5D-4780-86E1-5F874E931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586" y="2020468"/>
            <a:ext cx="3608439" cy="288675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3E70132-10EA-4368-A8DA-ECD462A947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43" y="2015647"/>
            <a:ext cx="3717270" cy="29738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C4ABAE7-487B-484C-B933-3C1A2789ACEF}"/>
                  </a:ext>
                </a:extLst>
              </p:cNvPr>
              <p:cNvSpPr txBox="1"/>
              <p:nvPr/>
            </p:nvSpPr>
            <p:spPr>
              <a:xfrm>
                <a:off x="677043" y="5132439"/>
                <a:ext cx="813266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regularization is a commonly used approach to reduce overfitting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Carefully tune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C4ABAE7-487B-484C-B933-3C1A2789A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43" y="5132439"/>
                <a:ext cx="8132660" cy="923330"/>
              </a:xfrm>
              <a:prstGeom prst="rect">
                <a:avLst/>
              </a:prstGeom>
              <a:blipFill>
                <a:blip r:embed="rId6"/>
                <a:stretch>
                  <a:fillRect l="-450" t="-4636" b="-92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000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第一次作业</a:t>
            </a:r>
            <a:endParaRPr lang="en-US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1DFE98A-846F-4025-80FF-7FABFABA2A92}"/>
                  </a:ext>
                </a:extLst>
              </p:cNvPr>
              <p:cNvSpPr txBox="1"/>
              <p:nvPr/>
            </p:nvSpPr>
            <p:spPr>
              <a:xfrm>
                <a:off x="660367" y="2580467"/>
                <a:ext cx="8056476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一维</a:t>
                </a:r>
                <a14:m>
                  <m:oMath xmlns:m="http://schemas.openxmlformats.org/officeDocument/2006/math">
                    <m:r>
                      <a:rPr lang="zh-CN" altLang="en-US" sz="2000" b="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函数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拟合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问题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endParaRPr lang="en-US" altLang="zh-CN" sz="20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研究训练点数目、网络结构（隐藏层层数、激活函数等）对预测精度的影响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作业方式：代码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报告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时间：三周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1DFE98A-846F-4025-80FF-7FABFABA2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67" y="2580467"/>
                <a:ext cx="8056476" cy="2554545"/>
              </a:xfrm>
              <a:prstGeom prst="rect">
                <a:avLst/>
              </a:prstGeom>
              <a:blipFill>
                <a:blip r:embed="rId3"/>
                <a:stretch>
                  <a:fillRect l="-681" t="-1193" b="-33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804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84233" y="3075057"/>
            <a:ext cx="7175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your attention!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ADC31F1-D89B-4C21-B37C-7E760FAC0C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759" y="6263149"/>
            <a:ext cx="822241" cy="59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0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6"/>
    </mc:Choice>
    <mc:Fallback xmlns="">
      <p:transition spd="slow" advTm="192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NN for regression problems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974370CF-A457-4D03-AB92-42052E4EA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5" y="843867"/>
            <a:ext cx="8878529" cy="556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2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Deep Neural Networks (DNNs): Universal Approximation Theorem</a:t>
            </a:r>
          </a:p>
        </p:txBody>
      </p:sp>
      <p:sp>
        <p:nvSpPr>
          <p:cNvPr id="22" name="矩形 21"/>
          <p:cNvSpPr/>
          <p:nvPr/>
        </p:nvSpPr>
        <p:spPr>
          <a:xfrm>
            <a:off x="6665436" y="6581001"/>
            <a:ext cx="24785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Hornik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al, Neural Networks, 1989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2AB21C2-4511-473C-A2F3-BDD1BD2E90D4}"/>
              </a:ext>
            </a:extLst>
          </p:cNvPr>
          <p:cNvGrpSpPr/>
          <p:nvPr/>
        </p:nvGrpSpPr>
        <p:grpSpPr>
          <a:xfrm>
            <a:off x="639445" y="951223"/>
            <a:ext cx="5116231" cy="2717346"/>
            <a:chOff x="506801" y="843508"/>
            <a:chExt cx="5116231" cy="2717346"/>
          </a:xfrm>
        </p:grpSpPr>
        <p:grpSp>
          <p:nvGrpSpPr>
            <p:cNvPr id="4" name="组合 3"/>
            <p:cNvGrpSpPr/>
            <p:nvPr/>
          </p:nvGrpSpPr>
          <p:grpSpPr>
            <a:xfrm>
              <a:off x="506801" y="1046480"/>
              <a:ext cx="4725599" cy="2514374"/>
              <a:chOff x="334081" y="1249680"/>
              <a:chExt cx="4725599" cy="2514374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334081" y="1249680"/>
                <a:ext cx="4725599" cy="2514374"/>
                <a:chOff x="2014680" y="794893"/>
                <a:chExt cx="5143358" cy="2938641"/>
              </a:xfrm>
            </p:grpSpPr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99296" y="794893"/>
                  <a:ext cx="4493189" cy="2938641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7" name="对象 6"/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2014680" y="1882775"/>
                    <a:ext cx="312882" cy="34417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372" name="Equation" r:id="rId5" imgW="126720" imgH="139680" progId="Equation.DSMT4">
                            <p:embed/>
                          </p:oleObj>
                        </mc:Choice>
                        <mc:Fallback>
                          <p:oleObj name="Equation" r:id="rId5" imgW="126720" imgH="139680" progId="Equation.DSMT4">
                            <p:embed/>
                            <p:pic>
                              <p:nvPicPr>
                                <p:cNvPr id="7" name="对象 6"/>
                                <p:cNvPicPr/>
                                <p:nvPr/>
                              </p:nvPicPr>
                              <p:blipFill>
                                <a:blip r:embed="rId6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2014680" y="1882775"/>
                                  <a:ext cx="312882" cy="34417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7" name="对象 6"/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550979354"/>
                        </p:ext>
                      </p:extLst>
                    </p:nvPr>
                  </p:nvGraphicFramePr>
                  <p:xfrm>
                    <a:off x="2014680" y="1882775"/>
                    <a:ext cx="312882" cy="34417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144" name="Equation" r:id="rId7" imgW="126720" imgH="139680" progId="Equation.DSMT4">
                            <p:embed/>
                          </p:oleObj>
                        </mc:Choice>
                        <mc:Fallback>
                          <p:oleObj name="Equation" r:id="rId7" imgW="126720" imgH="139680" progId="Equation.DSMT4">
                            <p:embed/>
                            <p:pic>
                              <p:nvPicPr>
                                <p:cNvPr id="13" name="对象 12"/>
                                <p:cNvPicPr/>
                                <p:nvPr/>
                              </p:nvPicPr>
                              <p:blipFill>
                                <a:blip r:embed="rId8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2014680" y="1882775"/>
                                  <a:ext cx="312882" cy="34417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9" name="对象 8"/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6813550" y="1852613"/>
                    <a:ext cx="344488" cy="40640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373" name="Equation" r:id="rId9" imgW="139680" imgH="164880" progId="Equation.DSMT4">
                            <p:embed/>
                          </p:oleObj>
                        </mc:Choice>
                        <mc:Fallback>
                          <p:oleObj name="Equation" r:id="rId9" imgW="139680" imgH="164880" progId="Equation.DSMT4">
                            <p:embed/>
                            <p:pic>
                              <p:nvPicPr>
                                <p:cNvPr id="9" name="对象 8"/>
                                <p:cNvPicPr/>
                                <p:nvPr/>
                              </p:nvPicPr>
                              <p:blipFill>
                                <a:blip r:embed="rId8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6813550" y="1852613"/>
                                  <a:ext cx="344488" cy="40640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9" name="对象 8"/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2195750796"/>
                        </p:ext>
                      </p:extLst>
                    </p:nvPr>
                  </p:nvGraphicFramePr>
                  <p:xfrm>
                    <a:off x="6813550" y="1852613"/>
                    <a:ext cx="344488" cy="40640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145" name="Equation" r:id="rId11" imgW="139680" imgH="164880" progId="Equation.DSMT4">
                            <p:embed/>
                          </p:oleObj>
                        </mc:Choice>
                        <mc:Fallback>
                          <p:oleObj name="Equation" r:id="rId11" imgW="139680" imgH="164880" progId="Equation.DSMT4">
                            <p:embed/>
                            <p:pic>
                              <p:nvPicPr>
                                <p:cNvPr id="14" name="对象 13"/>
                                <p:cNvPicPr/>
                                <p:nvPr/>
                              </p:nvPicPr>
                              <p:blipFill>
                                <a:blip r:embed="rId12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6813550" y="1852613"/>
                                  <a:ext cx="344488" cy="40640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文本框 2"/>
                  <p:cNvSpPr txBox="1"/>
                  <p:nvPr/>
                </p:nvSpPr>
                <p:spPr>
                  <a:xfrm>
                    <a:off x="1778000" y="1249680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" name="文本框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8000" y="1249680"/>
                    <a:ext cx="772160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文本框 9"/>
                  <p:cNvSpPr txBox="1"/>
                  <p:nvPr/>
                </p:nvSpPr>
                <p:spPr>
                  <a:xfrm>
                    <a:off x="1778000" y="1846319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" name="文本框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8000" y="1846319"/>
                    <a:ext cx="772160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文本框 10"/>
                  <p:cNvSpPr txBox="1"/>
                  <p:nvPr/>
                </p:nvSpPr>
                <p:spPr>
                  <a:xfrm>
                    <a:off x="1757680" y="2435854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" name="文本框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57680" y="2435854"/>
                    <a:ext cx="772160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文本框 11"/>
                  <p:cNvSpPr txBox="1"/>
                  <p:nvPr/>
                </p:nvSpPr>
                <p:spPr>
                  <a:xfrm>
                    <a:off x="1778000" y="3025389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文本框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8000" y="3025389"/>
                    <a:ext cx="772160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文本框 12"/>
                  <p:cNvSpPr txBox="1"/>
                  <p:nvPr/>
                </p:nvSpPr>
                <p:spPr>
                  <a:xfrm>
                    <a:off x="2909183" y="1283652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文本框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9183" y="1283652"/>
                    <a:ext cx="772160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本框 13"/>
                  <p:cNvSpPr txBox="1"/>
                  <p:nvPr/>
                </p:nvSpPr>
                <p:spPr>
                  <a:xfrm>
                    <a:off x="2909183" y="1837945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文本框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9183" y="1837945"/>
                    <a:ext cx="772160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文本框 14"/>
                  <p:cNvSpPr txBox="1"/>
                  <p:nvPr/>
                </p:nvSpPr>
                <p:spPr>
                  <a:xfrm>
                    <a:off x="2909183" y="2435854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文本框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9183" y="2435854"/>
                    <a:ext cx="772160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本框 15"/>
                  <p:cNvSpPr txBox="1"/>
                  <p:nvPr/>
                </p:nvSpPr>
                <p:spPr>
                  <a:xfrm>
                    <a:off x="2909183" y="3033763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文本框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9183" y="3033763"/>
                    <a:ext cx="772160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/>
                <p:cNvSpPr txBox="1"/>
                <p:nvPr/>
              </p:nvSpPr>
              <p:spPr>
                <a:xfrm>
                  <a:off x="1320656" y="943950"/>
                  <a:ext cx="772160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0656" y="943950"/>
                  <a:ext cx="772160" cy="391646"/>
                </a:xfrm>
                <a:prstGeom prst="rect">
                  <a:avLst/>
                </a:prstGeom>
                <a:blipFill>
                  <a:blip r:embed="rId21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/>
                <p:cNvSpPr txBox="1"/>
                <p:nvPr/>
              </p:nvSpPr>
              <p:spPr>
                <a:xfrm>
                  <a:off x="3854063" y="1335596"/>
                  <a:ext cx="772160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4063" y="1335596"/>
                  <a:ext cx="772160" cy="391646"/>
                </a:xfrm>
                <a:prstGeom prst="rect">
                  <a:avLst/>
                </a:prstGeom>
                <a:blipFill>
                  <a:blip r:embed="rId22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/>
                <p:cNvSpPr txBox="1"/>
                <p:nvPr/>
              </p:nvSpPr>
              <p:spPr>
                <a:xfrm>
                  <a:off x="2538216" y="843508"/>
                  <a:ext cx="772160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8216" y="843508"/>
                  <a:ext cx="772160" cy="391646"/>
                </a:xfrm>
                <a:prstGeom prst="rect">
                  <a:avLst/>
                </a:prstGeom>
                <a:blipFill>
                  <a:blip r:embed="rId23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2B310FD-7F4A-4CB2-AE6E-AFAAD35D6ECE}"/>
                </a:ext>
              </a:extLst>
            </p:cNvPr>
            <p:cNvSpPr txBox="1"/>
            <p:nvPr/>
          </p:nvSpPr>
          <p:spPr>
            <a:xfrm>
              <a:off x="4944606" y="1820355"/>
              <a:ext cx="67842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B350B54-4082-4671-9FE7-4F4210FDAA3F}"/>
                  </a:ext>
                </a:extLst>
              </p:cNvPr>
              <p:cNvSpPr txBox="1"/>
              <p:nvPr/>
            </p:nvSpPr>
            <p:spPr>
              <a:xfrm>
                <a:off x="1022555" y="3928743"/>
                <a:ext cx="8121445" cy="2608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 of 1</a:t>
                </a:r>
                <a:r>
                  <a:rPr lang="en-US" altLang="zh-CN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hidden layer: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dirty="0">
                  <a:solidFill>
                    <a:srgbClr val="0000FF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 of 2</a:t>
                </a:r>
                <a:r>
                  <a:rPr lang="en-US" altLang="zh-CN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nd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hidden layer: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0000FF"/>
                    </a:solidFill>
                  </a:rPr>
                  <a:t> 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…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 of last layer: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B350B54-4082-4671-9FE7-4F4210FDA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555" y="3928743"/>
                <a:ext cx="8121445" cy="2608535"/>
              </a:xfrm>
              <a:prstGeom prst="rect">
                <a:avLst/>
              </a:prstGeom>
              <a:blipFill>
                <a:blip r:embed="rId24"/>
                <a:stretch>
                  <a:fillRect l="-526" t="-935" b="-25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400EFF1-1C5F-4222-A22E-9165A0BA64C4}"/>
                  </a:ext>
                </a:extLst>
              </p:cNvPr>
              <p:cNvSpPr txBox="1"/>
              <p:nvPr/>
            </p:nvSpPr>
            <p:spPr>
              <a:xfrm>
                <a:off x="5480083" y="1238706"/>
                <a:ext cx="3392876" cy="2042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𝑁𝑁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sup>
                    </m:sSup>
                  </m:oMath>
                </a14:m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Width: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Depth: # of hidden layers + 1</a:t>
                </a:r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activation function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400EFF1-1C5F-4222-A22E-9165A0BA6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0083" y="1238706"/>
                <a:ext cx="3392876" cy="2042226"/>
              </a:xfrm>
              <a:prstGeom prst="rect">
                <a:avLst/>
              </a:prstGeom>
              <a:blipFill>
                <a:blip r:embed="rId25"/>
                <a:stretch>
                  <a:fillRect l="-1257" b="-38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014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DNNs: About activation functions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DD94F79C-8D3D-408A-9DC1-DA7BF705A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10" y="825910"/>
            <a:ext cx="8636979" cy="4340082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04A426E8-F1AA-45F9-B47C-9A9375D361C4}"/>
              </a:ext>
            </a:extLst>
          </p:cNvPr>
          <p:cNvSpPr txBox="1"/>
          <p:nvPr/>
        </p:nvSpPr>
        <p:spPr>
          <a:xfrm>
            <a:off x="442452" y="5165992"/>
            <a:ext cx="82590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Remarks: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choice: tanh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very deep NNs, try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-type activation function first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9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DNNs: Optimization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506801" y="1046480"/>
            <a:ext cx="4725599" cy="2514374"/>
            <a:chOff x="334081" y="1249680"/>
            <a:chExt cx="4725599" cy="2514374"/>
          </a:xfrm>
        </p:grpSpPr>
        <p:grpSp>
          <p:nvGrpSpPr>
            <p:cNvPr id="5" name="组合 4"/>
            <p:cNvGrpSpPr/>
            <p:nvPr/>
          </p:nvGrpSpPr>
          <p:grpSpPr>
            <a:xfrm>
              <a:off x="334081" y="1249680"/>
              <a:ext cx="4725599" cy="2514374"/>
              <a:chOff x="2014680" y="794893"/>
              <a:chExt cx="5143358" cy="2938641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99296" y="794893"/>
                <a:ext cx="4493189" cy="2938641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7" name="对象 6"/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2014680" y="1882775"/>
                  <a:ext cx="312882" cy="34417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314" name="Equation" r:id="rId5" imgW="126720" imgH="139680" progId="Equation.DSMT4">
                          <p:embed/>
                        </p:oleObj>
                      </mc:Choice>
                      <mc:Fallback>
                        <p:oleObj name="Equation" r:id="rId5" imgW="126720" imgH="139680" progId="Equation.DSMT4">
                          <p:embed/>
                          <p:pic>
                            <p:nvPicPr>
                              <p:cNvPr id="7" name="对象 6"/>
                              <p:cNvPicPr/>
                              <p:nvPr/>
                            </p:nvPicPr>
                            <p:blipFill>
                              <a:blip r:embed="rId6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2014680" y="1882775"/>
                                <a:ext cx="312882" cy="34417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7" name="对象 6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550979354"/>
                      </p:ext>
                    </p:extLst>
                  </p:nvPr>
                </p:nvGraphicFramePr>
                <p:xfrm>
                  <a:off x="2014680" y="1882775"/>
                  <a:ext cx="312882" cy="34417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44" name="Equation" r:id="rId7" imgW="126720" imgH="139680" progId="Equation.DSMT4">
                          <p:embed/>
                        </p:oleObj>
                      </mc:Choice>
                      <mc:Fallback>
                        <p:oleObj name="Equation" r:id="rId7" imgW="126720" imgH="139680" progId="Equation.DSMT4">
                          <p:embed/>
                          <p:pic>
                            <p:nvPicPr>
                              <p:cNvPr id="13" name="对象 12"/>
                              <p:cNvPicPr/>
                              <p:nvPr/>
                            </p:nvPicPr>
                            <p:blipFill>
                              <a:blip r:embed="rId8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2014680" y="1882775"/>
                                <a:ext cx="312882" cy="34417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9" name="对象 8"/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6813550" y="1852613"/>
                  <a:ext cx="344488" cy="40640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315" name="Equation" r:id="rId9" imgW="139680" imgH="164880" progId="Equation.DSMT4">
                          <p:embed/>
                        </p:oleObj>
                      </mc:Choice>
                      <mc:Fallback>
                        <p:oleObj name="Equation" r:id="rId9" imgW="139680" imgH="164880" progId="Equation.DSMT4">
                          <p:embed/>
                          <p:pic>
                            <p:nvPicPr>
                              <p:cNvPr id="9" name="对象 8"/>
                              <p:cNvPicPr/>
                              <p:nvPr/>
                            </p:nvPicPr>
                            <p:blipFill>
                              <a:blip r:embed="rId8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6813550" y="1852613"/>
                                <a:ext cx="344488" cy="406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9" name="对象 8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195750796"/>
                      </p:ext>
                    </p:extLst>
                  </p:nvPr>
                </p:nvGraphicFramePr>
                <p:xfrm>
                  <a:off x="6813550" y="1852613"/>
                  <a:ext cx="344488" cy="40640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45" name="Equation" r:id="rId11" imgW="139680" imgH="164880" progId="Equation.DSMT4">
                          <p:embed/>
                        </p:oleObj>
                      </mc:Choice>
                      <mc:Fallback>
                        <p:oleObj name="Equation" r:id="rId11" imgW="139680" imgH="164880" progId="Equation.DSMT4">
                          <p:embed/>
                          <p:pic>
                            <p:nvPicPr>
                              <p:cNvPr id="14" name="对象 13"/>
                              <p:cNvPicPr/>
                              <p:nvPr/>
                            </p:nvPicPr>
                            <p:blipFill>
                              <a:blip r:embed="rId1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6813550" y="1852613"/>
                                <a:ext cx="344488" cy="406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/>
                <p:cNvSpPr txBox="1"/>
                <p:nvPr/>
              </p:nvSpPr>
              <p:spPr>
                <a:xfrm>
                  <a:off x="1778000" y="1249680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文本框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8000" y="1249680"/>
                  <a:ext cx="77216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1778000" y="1846319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8000" y="1846319"/>
                  <a:ext cx="772160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1757680" y="2435854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7680" y="2435854"/>
                  <a:ext cx="772160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1778000" y="3025389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8000" y="3025389"/>
                  <a:ext cx="772160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2909183" y="1283652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1283652"/>
                  <a:ext cx="772160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/>
                <p:cNvSpPr txBox="1"/>
                <p:nvPr/>
              </p:nvSpPr>
              <p:spPr>
                <a:xfrm>
                  <a:off x="2909183" y="1837945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1837945"/>
                  <a:ext cx="772160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2909183" y="2435854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2435854"/>
                  <a:ext cx="772160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/>
                <p:cNvSpPr txBox="1"/>
                <p:nvPr/>
              </p:nvSpPr>
              <p:spPr>
                <a:xfrm>
                  <a:off x="2909183" y="3033763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3033763"/>
                  <a:ext cx="772160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1320656" y="943950"/>
                <a:ext cx="772160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656" y="943950"/>
                <a:ext cx="772160" cy="391646"/>
              </a:xfrm>
              <a:prstGeom prst="rect">
                <a:avLst/>
              </a:prstGeom>
              <a:blipFill>
                <a:blip r:embed="rId21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3854063" y="1335596"/>
                <a:ext cx="772160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063" y="1335596"/>
                <a:ext cx="772160" cy="391646"/>
              </a:xfrm>
              <a:prstGeom prst="rect">
                <a:avLst/>
              </a:prstGeom>
              <a:blipFill>
                <a:blip r:embed="rId22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2538216" y="843508"/>
                <a:ext cx="772160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216" y="843508"/>
                <a:ext cx="772160" cy="391646"/>
              </a:xfrm>
              <a:prstGeom prst="rect">
                <a:avLst/>
              </a:prstGeom>
              <a:blipFill>
                <a:blip r:embed="rId2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组合 20"/>
          <p:cNvGrpSpPr/>
          <p:nvPr/>
        </p:nvGrpSpPr>
        <p:grpSpPr>
          <a:xfrm>
            <a:off x="5232400" y="1222772"/>
            <a:ext cx="3416215" cy="1992233"/>
            <a:chOff x="5151229" y="1346753"/>
            <a:chExt cx="3416215" cy="19922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本框 1"/>
                <p:cNvSpPr txBox="1"/>
                <p:nvPr/>
              </p:nvSpPr>
              <p:spPr>
                <a:xfrm>
                  <a:off x="5151229" y="1346753"/>
                  <a:ext cx="33934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229" y="1346753"/>
                  <a:ext cx="3393440" cy="369332"/>
                </a:xfrm>
                <a:prstGeom prst="rect">
                  <a:avLst/>
                </a:prstGeom>
                <a:blipFill>
                  <a:blip r:embed="rId2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5174004" y="1846718"/>
                  <a:ext cx="3393440" cy="14922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b="0" dirty="0"/>
                </a:p>
                <a:p>
                  <a:endParaRPr lang="en-US" b="0" dirty="0"/>
                </a:p>
                <a:p>
                  <a:pPr algn="ctr"/>
                  <a:r>
                    <a:rPr lang="en-US" dirty="0"/>
                    <a:t>…</a:t>
                  </a:r>
                </a:p>
                <a:p>
                  <a:pPr algn="ctr"/>
                  <a:endParaRPr lang="en-US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4004" y="1846718"/>
                  <a:ext cx="3393440" cy="1492268"/>
                </a:xfrm>
                <a:prstGeom prst="rect">
                  <a:avLst/>
                </a:prstGeom>
                <a:blipFill>
                  <a:blip r:embed="rId25"/>
                  <a:stretch>
                    <a:fillRect b="-12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矩形 21"/>
          <p:cNvSpPr/>
          <p:nvPr/>
        </p:nvSpPr>
        <p:spPr>
          <a:xfrm>
            <a:off x="6665436" y="6581001"/>
            <a:ext cx="24785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Hornik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al, Neural Networks, 1989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5755640" y="3323302"/>
                <a:ext cx="23469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𝑡𝑎𝑛h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640" y="3323302"/>
                <a:ext cx="2346960" cy="369332"/>
              </a:xfrm>
              <a:prstGeom prst="rect">
                <a:avLst/>
              </a:prstGeom>
              <a:blipFill>
                <a:blip r:embed="rId2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92B310FD-7F4A-4CB2-AE6E-AFAAD35D6ECE}"/>
              </a:ext>
            </a:extLst>
          </p:cNvPr>
          <p:cNvSpPr txBox="1"/>
          <p:nvPr/>
        </p:nvSpPr>
        <p:spPr>
          <a:xfrm>
            <a:off x="4944606" y="1820355"/>
            <a:ext cx="67842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DEBCBCE-9884-4845-B641-D7050158A3D8}"/>
              </a:ext>
            </a:extLst>
          </p:cNvPr>
          <p:cNvSpPr txBox="1"/>
          <p:nvPr/>
        </p:nvSpPr>
        <p:spPr>
          <a:xfrm>
            <a:off x="481073" y="3788960"/>
            <a:ext cx="805647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multilayer feedforward networks are capable of approximating any measurable function to any desired degree of accuracy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Convergence rate increases as the number of hidden units grows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BE71C554-E56C-4B0C-944A-94D552CEC248}"/>
                  </a:ext>
                </a:extLst>
              </p:cNvPr>
              <p:cNvSpPr txBox="1"/>
              <p:nvPr/>
            </p:nvSpPr>
            <p:spPr>
              <a:xfrm>
                <a:off x="794270" y="5304601"/>
                <a:ext cx="8056476" cy="1120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 function: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limLow>
                          <m:limLowPr>
                            <m:ctrlP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lim>
                        </m:limLow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n-US" sz="20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Optimization: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sz="20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(stochastic gradient decent)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BE71C554-E56C-4B0C-944A-94D552CEC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0" y="5304601"/>
                <a:ext cx="8056476" cy="1120050"/>
              </a:xfrm>
              <a:prstGeom prst="rect">
                <a:avLst/>
              </a:prstGeom>
              <a:blipFill>
                <a:blip r:embed="rId27"/>
                <a:stretch>
                  <a:fillRect l="-756" t="-2174" b="-8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979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On gradient descent algorithm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8F361A-94E5-4B5D-AB78-60C04B59A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10" y="1139579"/>
            <a:ext cx="7869832" cy="42644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5C6CDDF-62D1-4826-AD3E-68B547348490}"/>
                  </a:ext>
                </a:extLst>
              </p:cNvPr>
              <p:cNvSpPr/>
              <p:nvPr/>
            </p:nvSpPr>
            <p:spPr>
              <a:xfrm>
                <a:off x="3421828" y="5787485"/>
                <a:ext cx="243819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altLang="zh-CN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5C6CDDF-62D1-4826-AD3E-68B5473484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828" y="5787485"/>
                <a:ext cx="243819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450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Optimization – Gradient descent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5BBE7B4-C4BA-4063-9700-5BC010792B72}"/>
                  </a:ext>
                </a:extLst>
              </p:cNvPr>
              <p:cNvSpPr txBox="1"/>
              <p:nvPr/>
            </p:nvSpPr>
            <p:spPr>
              <a:xfrm>
                <a:off x="521110" y="1179871"/>
                <a:ext cx="8426245" cy="2145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Training data: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NN: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𝑁𝑁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Loss: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Optimization: Tune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make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small as possible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5BBE7B4-C4BA-4063-9700-5BC010792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10" y="1179871"/>
                <a:ext cx="8426245" cy="2145459"/>
              </a:xfrm>
              <a:prstGeom prst="rect">
                <a:avLst/>
              </a:prstGeom>
              <a:blipFill>
                <a:blip r:embed="rId3"/>
                <a:stretch>
                  <a:fillRect l="-434" t="-1994" b="-39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C2121C1-8BBF-4D61-875F-625A1086636D}"/>
                  </a:ext>
                </a:extLst>
              </p:cNvPr>
              <p:cNvSpPr txBox="1"/>
              <p:nvPr/>
            </p:nvSpPr>
            <p:spPr>
              <a:xfrm>
                <a:off x="521110" y="3755923"/>
                <a:ext cx="796412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)≥0</m:t>
                      </m:r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C2121C1-8BBF-4D61-875F-625A10866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10" y="3755923"/>
                <a:ext cx="7964129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DF05D5AF-6AE9-445F-8AE2-C19DD4081CD7}"/>
              </a:ext>
            </a:extLst>
          </p:cNvPr>
          <p:cNvSpPr txBox="1"/>
          <p:nvPr/>
        </p:nvSpPr>
        <p:spPr>
          <a:xfrm>
            <a:off x="521110" y="5112774"/>
            <a:ext cx="8249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-&gt; very high-dimensional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minima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16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14117</TotalTime>
  <Words>1270</Words>
  <Application>Microsoft Office PowerPoint</Application>
  <PresentationFormat>全屏显示(4:3)</PresentationFormat>
  <Paragraphs>352</Paragraphs>
  <Slides>37</Slides>
  <Notes>37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9" baseType="lpstr">
      <vt:lpstr>Microsoft YaHei UI</vt:lpstr>
      <vt:lpstr>等线</vt:lpstr>
      <vt:lpstr>等线 Light</vt:lpstr>
      <vt:lpstr>华文楷体</vt:lpstr>
      <vt:lpstr>Arial</vt:lpstr>
      <vt:lpstr>Calibri</vt:lpstr>
      <vt:lpstr>Calibri Light</vt:lpstr>
      <vt:lpstr>Cambria Math</vt:lpstr>
      <vt:lpstr>Times New Roman</vt:lpstr>
      <vt:lpstr>Wingdings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xhmeng</dc:creator>
  <cp:lastModifiedBy>Xuhui Meng</cp:lastModifiedBy>
  <cp:revision>1247</cp:revision>
  <dcterms:created xsi:type="dcterms:W3CDTF">2017-09-04T15:34:47Z</dcterms:created>
  <dcterms:modified xsi:type="dcterms:W3CDTF">2025-03-04T07:15:27Z</dcterms:modified>
</cp:coreProperties>
</file>